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6" r:id="rId1"/>
  </p:sldMasterIdLst>
  <p:notesMasterIdLst>
    <p:notesMasterId r:id="rId15"/>
  </p:notesMasterIdLst>
  <p:handoutMasterIdLst>
    <p:handoutMasterId r:id="rId16"/>
  </p:handoutMasterIdLst>
  <p:sldIdLst>
    <p:sldId id="2145706280" r:id="rId2"/>
    <p:sldId id="2145706287" r:id="rId3"/>
    <p:sldId id="2145706288" r:id="rId4"/>
    <p:sldId id="2145706281" r:id="rId5"/>
    <p:sldId id="2145706274" r:id="rId6"/>
    <p:sldId id="1171" r:id="rId7"/>
    <p:sldId id="2145706275" r:id="rId8"/>
    <p:sldId id="2145706273" r:id="rId9"/>
    <p:sldId id="2145706289" r:id="rId10"/>
    <p:sldId id="2145706290" r:id="rId11"/>
    <p:sldId id="2145706291" r:id="rId12"/>
    <p:sldId id="2145706292" r:id="rId13"/>
    <p:sldId id="2145706286" r:id="rId14"/>
  </p:sldIdLst>
  <p:sldSz cx="17068800" cy="96012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120" userDrawn="1">
          <p15:clr>
            <a:srgbClr val="A4A3A4"/>
          </p15:clr>
        </p15:guide>
        <p15:guide id="3" orient="horz" pos="3024" userDrawn="1">
          <p15:clr>
            <a:srgbClr val="A4A3A4"/>
          </p15:clr>
        </p15:guide>
        <p15:guide id="4" pos="5376" userDrawn="1">
          <p15:clr>
            <a:srgbClr val="A4A3A4"/>
          </p15:clr>
        </p15:guide>
        <p15:guide id="5" pos="5069" userDrawn="1">
          <p15:clr>
            <a:srgbClr val="A4A3A4"/>
          </p15:clr>
        </p15:guide>
        <p15:guide id="6" pos="469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mur K. Kuandykov" initials="TK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990000"/>
    <a:srgbClr val="D6DCE5"/>
    <a:srgbClr val="0046A4"/>
    <a:srgbClr val="2F5597"/>
    <a:srgbClr val="3769CD"/>
    <a:srgbClr val="295E7E"/>
    <a:srgbClr val="436DBF"/>
    <a:srgbClr val="2E5CB8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76" autoAdjust="0"/>
    <p:restoredTop sz="50000" autoAdjust="0"/>
  </p:normalViewPr>
  <p:slideViewPr>
    <p:cSldViewPr snapToGrid="0">
      <p:cViewPr varScale="1">
        <p:scale>
          <a:sx n="79" d="100"/>
          <a:sy n="79" d="100"/>
        </p:scale>
        <p:origin x="342" y="96"/>
      </p:cViewPr>
      <p:guideLst>
        <p:guide orient="horz" pos="2160"/>
        <p:guide pos="5120"/>
        <p:guide orient="horz" pos="3024"/>
        <p:guide pos="5376"/>
        <p:guide pos="5069"/>
        <p:guide pos="46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46400" cy="496888"/>
          </a:xfrm>
          <a:prstGeom prst="rect">
            <a:avLst/>
          </a:prstGeom>
        </p:spPr>
        <p:txBody>
          <a:bodyPr vert="horz" lIns="91696" tIns="45850" rIns="91696" bIns="4585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91" y="4"/>
            <a:ext cx="2946400" cy="496888"/>
          </a:xfrm>
          <a:prstGeom prst="rect">
            <a:avLst/>
          </a:prstGeom>
        </p:spPr>
        <p:txBody>
          <a:bodyPr vert="horz" lIns="91696" tIns="45850" rIns="91696" bIns="45850" rtlCol="0"/>
          <a:lstStyle>
            <a:lvl1pPr algn="r">
              <a:defRPr sz="1200"/>
            </a:lvl1pPr>
          </a:lstStyle>
          <a:p>
            <a:fld id="{0A220C3F-FBE5-444C-BA7F-799332F1C187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428167"/>
            <a:ext cx="2946400" cy="496886"/>
          </a:xfrm>
          <a:prstGeom prst="rect">
            <a:avLst/>
          </a:prstGeom>
        </p:spPr>
        <p:txBody>
          <a:bodyPr vert="horz" lIns="91696" tIns="45850" rIns="91696" bIns="4585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91" y="9428167"/>
            <a:ext cx="2946400" cy="496886"/>
          </a:xfrm>
          <a:prstGeom prst="rect">
            <a:avLst/>
          </a:prstGeom>
        </p:spPr>
        <p:txBody>
          <a:bodyPr vert="horz" lIns="91696" tIns="45850" rIns="91696" bIns="45850" rtlCol="0" anchor="b"/>
          <a:lstStyle>
            <a:lvl1pPr algn="r">
              <a:defRPr sz="1200"/>
            </a:lvl1pPr>
          </a:lstStyle>
          <a:p>
            <a:fld id="{DD21CA24-28E2-F34D-8338-756D7235C0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56879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46400" cy="496888"/>
          </a:xfrm>
          <a:prstGeom prst="rect">
            <a:avLst/>
          </a:prstGeom>
        </p:spPr>
        <p:txBody>
          <a:bodyPr vert="horz" lIns="91696" tIns="45850" rIns="91696" bIns="4585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91" y="4"/>
            <a:ext cx="2946400" cy="496888"/>
          </a:xfrm>
          <a:prstGeom prst="rect">
            <a:avLst/>
          </a:prstGeom>
        </p:spPr>
        <p:txBody>
          <a:bodyPr vert="horz" lIns="91696" tIns="45850" rIns="91696" bIns="45850" rtlCol="0"/>
          <a:lstStyle>
            <a:lvl1pPr algn="r">
              <a:defRPr sz="1200"/>
            </a:lvl1pPr>
          </a:lstStyle>
          <a:p>
            <a:fld id="{FF0009BE-04A8-1C43-AAA0-32297F9C22C9}" type="datetimeFigureOut">
              <a:rPr lang="ru-RU" smtClean="0"/>
              <a:t>01.04.2026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96" tIns="45850" rIns="91696" bIns="4585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3" y="4714877"/>
            <a:ext cx="5438775" cy="4467226"/>
          </a:xfrm>
          <a:prstGeom prst="rect">
            <a:avLst/>
          </a:prstGeom>
        </p:spPr>
        <p:txBody>
          <a:bodyPr vert="horz" lIns="91696" tIns="45850" rIns="91696" bIns="4585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28167"/>
            <a:ext cx="2946400" cy="496886"/>
          </a:xfrm>
          <a:prstGeom prst="rect">
            <a:avLst/>
          </a:prstGeom>
        </p:spPr>
        <p:txBody>
          <a:bodyPr vert="horz" lIns="91696" tIns="45850" rIns="91696" bIns="4585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91" y="9428167"/>
            <a:ext cx="2946400" cy="496886"/>
          </a:xfrm>
          <a:prstGeom prst="rect">
            <a:avLst/>
          </a:prstGeom>
        </p:spPr>
        <p:txBody>
          <a:bodyPr vert="horz" lIns="91696" tIns="45850" rIns="91696" bIns="45850" rtlCol="0" anchor="b"/>
          <a:lstStyle>
            <a:lvl1pPr algn="r">
              <a:defRPr sz="1200"/>
            </a:lvl1pPr>
          </a:lstStyle>
          <a:p>
            <a:fld id="{24949F3E-2CA3-514E-BAF7-6996B2C1ED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9208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3766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53766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53766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53766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53766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53766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53766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53766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537667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1571308"/>
            <a:ext cx="1280160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5042853"/>
            <a:ext cx="128016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509EF-DAD2-4E35-BCF1-E3545EBC95B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051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509EF-DAD2-4E35-BCF1-E3545EBC95B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899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214860" y="511175"/>
            <a:ext cx="3680460" cy="813657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3480" y="511175"/>
            <a:ext cx="10828020" cy="813657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509EF-DAD2-4E35-BCF1-E3545EBC95B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068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509EF-DAD2-4E35-BCF1-E3545EBC95B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7863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4590" y="2393634"/>
            <a:ext cx="1472184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4590" y="6425249"/>
            <a:ext cx="1472184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509EF-DAD2-4E35-BCF1-E3545EBC95B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6413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3480" y="2555875"/>
            <a:ext cx="7254240" cy="60918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41080" y="2555875"/>
            <a:ext cx="7254240" cy="60918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509EF-DAD2-4E35-BCF1-E3545EBC95B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5463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5703" y="511176"/>
            <a:ext cx="14721840" cy="185578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5704" y="2353628"/>
            <a:ext cx="7220902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5704" y="3507105"/>
            <a:ext cx="7220902" cy="515842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641080" y="2353628"/>
            <a:ext cx="7256463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641080" y="3507105"/>
            <a:ext cx="7256463" cy="515842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509EF-DAD2-4E35-BCF1-E3545EBC95B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9780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509EF-DAD2-4E35-BCF1-E3545EBC95B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7322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509EF-DAD2-4E35-BCF1-E3545EBC95B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0703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5704" y="640080"/>
            <a:ext cx="5505132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56463" y="1382396"/>
            <a:ext cx="864108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5704" y="2880360"/>
            <a:ext cx="5505132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509EF-DAD2-4E35-BCF1-E3545EBC95B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4176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5704" y="640080"/>
            <a:ext cx="5505132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256463" y="1382396"/>
            <a:ext cx="864108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5704" y="2880360"/>
            <a:ext cx="5505132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509EF-DAD2-4E35-BCF1-E3545EBC95B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9954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3480" y="511176"/>
            <a:ext cx="1472184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3480" y="2555875"/>
            <a:ext cx="1472184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73480" y="8898891"/>
            <a:ext cx="384048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54040" y="8898891"/>
            <a:ext cx="576072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054840" y="8898891"/>
            <a:ext cx="384048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509EF-DAD2-4E35-BCF1-E3545EBC95B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255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hf sldNum="0" hdr="0" ftr="0" dt="0"/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DC0DF-A794-4F41-D602-0B4A0FD79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>
            <a:extLst>
              <a:ext uri="{FF2B5EF4-FFF2-40B4-BE49-F238E27FC236}">
                <a16:creationId xmlns:a16="http://schemas.microsoft.com/office/drawing/2014/main" id="{9F92D09A-E0DB-650C-A075-A0BD9BF05486}"/>
              </a:ext>
            </a:extLst>
          </p:cNvPr>
          <p:cNvSpPr txBox="1">
            <a:spLocks/>
          </p:cNvSpPr>
          <p:nvPr/>
        </p:nvSpPr>
        <p:spPr>
          <a:xfrm>
            <a:off x="14346035" y="250504"/>
            <a:ext cx="372397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sz="1800" b="1" dirty="0">
              <a:solidFill>
                <a:schemeClr val="tx1"/>
              </a:solidFill>
              <a:latin typeface="Trebuchet MS" panose="020B0603020202020204" pitchFamily="34" charset="0"/>
              <a:ea typeface="Roboto Condensed" panose="02000000000000000000" pitchFamily="2" charset="0"/>
              <a:cs typeface="+mj-cs"/>
            </a:endParaRP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3D031D77-ADBA-379B-3654-90BB63FFF25D}"/>
              </a:ext>
            </a:extLst>
          </p:cNvPr>
          <p:cNvSpPr txBox="1">
            <a:spLocks/>
          </p:cNvSpPr>
          <p:nvPr/>
        </p:nvSpPr>
        <p:spPr>
          <a:xfrm>
            <a:off x="1065957" y="650484"/>
            <a:ext cx="16084905" cy="510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НАЦИОНАЛЬНОЙ ЭКОНОМИКИ РК</a:t>
            </a:r>
          </a:p>
          <a:p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</a:t>
            </a:r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Конституционного Закона Республики Казахстан </a:t>
            </a:r>
            <a:b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«Об административно-территориальном устройстве </a:t>
            </a:r>
          </a:p>
          <a:p>
            <a:pPr algn="ctr"/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Республики Казахстан»</a:t>
            </a:r>
          </a:p>
          <a:p>
            <a:pPr algn="ctr"/>
            <a:endParaRPr lang="ru-RU" sz="373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C4BCA83A-52EF-789A-D991-CF3044097EC7}"/>
              </a:ext>
            </a:extLst>
          </p:cNvPr>
          <p:cNvSpPr/>
          <p:nvPr/>
        </p:nvSpPr>
        <p:spPr>
          <a:xfrm>
            <a:off x="8212905" y="3537831"/>
            <a:ext cx="3797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kern="100" dirty="0">
              <a:solidFill>
                <a:prstClr val="black"/>
              </a:solidFill>
              <a:latin typeface="Trebuchet MS" panose="020B0603020202020204" pitchFamily="34" charset="0"/>
              <a:cs typeface="Arial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B6BF3717-AB32-FB08-B74A-FD9E33960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30" b="98667" l="796" r="98826">
                        <a14:foregroundMark x1="38139" y1="10303" x2="38139" y2="10303"/>
                        <a14:foregroundMark x1="18986" y1="19960" x2="18986" y2="19960"/>
                        <a14:foregroundMark x1="11693" y1="38424" x2="10771" y2="42828"/>
                        <a14:foregroundMark x1="11693" y1="56040" x2="11693" y2="56040"/>
                        <a14:foregroundMark x1="15339" y1="67475" x2="15339" y2="67475"/>
                        <a14:foregroundMark x1="31769" y1="82424" x2="31769" y2="82424"/>
                        <a14:foregroundMark x1="37259" y1="85939" x2="37259" y2="85939"/>
                        <a14:foregroundMark x1="36337" y1="88566" x2="8047" y2="48121"/>
                        <a14:foregroundMark x1="10520" y1="19475" x2="922" y2="52808"/>
                        <a14:foregroundMark x1="922" y1="52808" x2="12909" y2="78343"/>
                        <a14:foregroundMark x1="15591" y1="86424" x2="55532" y2="98747"/>
                        <a14:foregroundMark x1="55532" y1="98747" x2="77242" y2="90182"/>
                        <a14:foregroundMark x1="91031" y1="73172" x2="98868" y2="37253"/>
                        <a14:foregroundMark x1="98868" y1="37253" x2="88600" y2="18343"/>
                        <a14:foregroundMark x1="78751" y1="10263" x2="42037" y2="3030"/>
                        <a14:foregroundMark x1="42037" y1="3030" x2="20662" y2="1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54" y="905778"/>
            <a:ext cx="798341" cy="879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852760" y="8655421"/>
            <a:ext cx="23861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Arial Black KZ" panose="020B0A04020102020204" pitchFamily="34" charset="0"/>
              </a:rPr>
              <a:t>г. Астана – 2026</a:t>
            </a:r>
            <a:r>
              <a:rPr lang="en-US" sz="1400" b="1" dirty="0">
                <a:solidFill>
                  <a:srgbClr val="002060"/>
                </a:solidFill>
                <a:latin typeface="Arial Black KZ" panose="020B0A040201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Arial Black KZ" panose="020B0A04020102020204" pitchFamily="34" charset="0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9863387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AE493-61C1-16A0-FD66-F97370DDC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>
            <a:extLst>
              <a:ext uri="{FF2B5EF4-FFF2-40B4-BE49-F238E27FC236}">
                <a16:creationId xmlns:a16="http://schemas.microsoft.com/office/drawing/2014/main" id="{1590AE82-74C8-3F0A-68DD-C50FD422389E}"/>
              </a:ext>
            </a:extLst>
          </p:cNvPr>
          <p:cNvSpPr txBox="1">
            <a:spLocks/>
          </p:cNvSpPr>
          <p:nvPr/>
        </p:nvSpPr>
        <p:spPr>
          <a:xfrm>
            <a:off x="14346035" y="250504"/>
            <a:ext cx="372397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sz="1800" b="1" dirty="0">
              <a:solidFill>
                <a:schemeClr val="tx1"/>
              </a:solidFill>
              <a:latin typeface="Trebuchet MS" panose="020B0603020202020204" pitchFamily="34" charset="0"/>
              <a:ea typeface="Roboto Condensed" panose="02000000000000000000" pitchFamily="2" charset="0"/>
              <a:cs typeface="+mj-cs"/>
            </a:endParaRP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A5B1914B-7F2B-1B72-D832-63F6023B6B63}"/>
              </a:ext>
            </a:extLst>
          </p:cNvPr>
          <p:cNvSpPr txBox="1">
            <a:spLocks/>
          </p:cNvSpPr>
          <p:nvPr/>
        </p:nvSpPr>
        <p:spPr>
          <a:xfrm>
            <a:off x="449451" y="335076"/>
            <a:ext cx="16210165" cy="510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Законодательные инициативы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74D70A82-3BE8-DEA3-EEFE-1FAA875B9DAB}"/>
              </a:ext>
            </a:extLst>
          </p:cNvPr>
          <p:cNvSpPr/>
          <p:nvPr/>
        </p:nvSpPr>
        <p:spPr>
          <a:xfrm>
            <a:off x="8212905" y="3537831"/>
            <a:ext cx="3797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kern="100" dirty="0">
              <a:solidFill>
                <a:prstClr val="black"/>
              </a:solidFill>
              <a:latin typeface="Trebuchet MS" panose="020B0603020202020204" pitchFamily="34" charset="0"/>
              <a:cs typeface="Arial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B15FDA1F-F11D-171C-A794-367EC431DEA8}"/>
              </a:ext>
            </a:extLst>
          </p:cNvPr>
          <p:cNvCxnSpPr>
            <a:cxnSpLocks/>
          </p:cNvCxnSpPr>
          <p:nvPr/>
        </p:nvCxnSpPr>
        <p:spPr>
          <a:xfrm>
            <a:off x="552881" y="5235829"/>
            <a:ext cx="155213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F25D89F-9DC1-BA72-2DB4-BE11D9032A97}"/>
              </a:ext>
            </a:extLst>
          </p:cNvPr>
          <p:cNvCxnSpPr>
            <a:cxnSpLocks/>
          </p:cNvCxnSpPr>
          <p:nvPr/>
        </p:nvCxnSpPr>
        <p:spPr>
          <a:xfrm flipH="1" flipV="1">
            <a:off x="8128410" y="1215191"/>
            <a:ext cx="84495" cy="7952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3CBD842-BF1A-95EE-2D0F-7BEE94589E86}"/>
              </a:ext>
            </a:extLst>
          </p:cNvPr>
          <p:cNvSpPr txBox="1"/>
          <p:nvPr/>
        </p:nvSpPr>
        <p:spPr>
          <a:xfrm>
            <a:off x="1142436" y="1344181"/>
            <a:ext cx="66540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проблемы:</a:t>
            </a:r>
          </a:p>
          <a:p>
            <a:endParaRPr lang="ru-RU" sz="21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80">
            <a:extLst>
              <a:ext uri="{FF2B5EF4-FFF2-40B4-BE49-F238E27FC236}">
                <a16:creationId xmlns:a16="http://schemas.microsoft.com/office/drawing/2014/main" id="{C3183933-7E6E-169D-4B3E-D75CB0CD998C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87B66E-B351-6584-FA11-8D9224798CF3}"/>
              </a:ext>
            </a:extLst>
          </p:cNvPr>
          <p:cNvSpPr txBox="1"/>
          <p:nvPr/>
        </p:nvSpPr>
        <p:spPr>
          <a:xfrm>
            <a:off x="1142436" y="2051427"/>
            <a:ext cx="675028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Не урегулирован вопрос порядка ведения учета существующих и регистрацию вновь создаваемых административно-территориальных единиц и отдельных населенных пунктов в границах областей и их переименование, а также исключения их из учетных данных посредством информационных систем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80">
            <a:extLst>
              <a:ext uri="{FF2B5EF4-FFF2-40B4-BE49-F238E27FC236}">
                <a16:creationId xmlns:a16="http://schemas.microsoft.com/office/drawing/2014/main" id="{2056B886-6DCC-BAA4-AF9C-F460407686AA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27846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3648A1-160C-C54C-9A6C-632DE8FF32FE}"/>
              </a:ext>
            </a:extLst>
          </p:cNvPr>
          <p:cNvSpPr txBox="1"/>
          <p:nvPr/>
        </p:nvSpPr>
        <p:spPr>
          <a:xfrm>
            <a:off x="9176084" y="1344181"/>
            <a:ext cx="69702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причины: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D1C8172-7236-A8A1-CDC2-974AC9E48BB9}"/>
              </a:ext>
            </a:extLst>
          </p:cNvPr>
          <p:cNvSpPr txBox="1"/>
          <p:nvPr/>
        </p:nvSpPr>
        <p:spPr>
          <a:xfrm>
            <a:off x="8570116" y="2138636"/>
            <a:ext cx="760841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Необходимость ведение учета административно-территориальных единиц и отдельных населенных пунктов посредством информационных систем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78891DD-5796-10AA-CE85-53A76E4D421B}"/>
              </a:ext>
            </a:extLst>
          </p:cNvPr>
          <p:cNvSpPr txBox="1"/>
          <p:nvPr/>
        </p:nvSpPr>
        <p:spPr>
          <a:xfrm>
            <a:off x="1142436" y="5413454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решения: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2B1441-890D-A7ED-8C9C-FCC5D55F8670}"/>
              </a:ext>
            </a:extLst>
          </p:cNvPr>
          <p:cNvSpPr txBox="1"/>
          <p:nvPr/>
        </p:nvSpPr>
        <p:spPr>
          <a:xfrm>
            <a:off x="1103092" y="6071367"/>
            <a:ext cx="675028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Предлагается ведение областными исполнительными органами данного учета через цифровую систему, предназначенную для создания, накопления, обработки сведений об адресах Республики Казахстан</a:t>
            </a:r>
          </a:p>
        </p:txBody>
      </p:sp>
      <p:sp>
        <p:nvSpPr>
          <p:cNvPr id="26" name="Oval 80">
            <a:extLst>
              <a:ext uri="{FF2B5EF4-FFF2-40B4-BE49-F238E27FC236}">
                <a16:creationId xmlns:a16="http://schemas.microsoft.com/office/drawing/2014/main" id="{209F4961-CD1B-8F90-33D9-3657E94C4B0C}"/>
              </a:ext>
            </a:extLst>
          </p:cNvPr>
          <p:cNvSpPr>
            <a:spLocks noChangeArrowheads="1"/>
          </p:cNvSpPr>
          <p:nvPr/>
        </p:nvSpPr>
        <p:spPr bwMode="gray">
          <a:xfrm>
            <a:off x="-27017" y="5355957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A25599-54E1-423A-1D96-06EC20EF9D1A}"/>
              </a:ext>
            </a:extLst>
          </p:cNvPr>
          <p:cNvSpPr txBox="1"/>
          <p:nvPr/>
        </p:nvSpPr>
        <p:spPr>
          <a:xfrm>
            <a:off x="8959514" y="6081358"/>
            <a:ext cx="675028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	- Системный подход к ведению учета административно-территориальных единиц и отдельных населенных пунктов посредством информационных систем </a:t>
            </a:r>
          </a:p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- Обеспечение правовой определенности </a:t>
            </a:r>
            <a:b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900" dirty="0" err="1">
                <a:latin typeface="Arial" panose="020B0604020202020204" pitchFamily="34" charset="0"/>
                <a:cs typeface="Arial" panose="020B0604020202020204" pitchFamily="34" charset="0"/>
              </a:rPr>
              <a:t>цифровизации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работ по учету и регистрации административно-территориальных единиц  </a:t>
            </a:r>
          </a:p>
          <a:p>
            <a:pPr marL="342900" indent="-342900" algn="just">
              <a:buFontTx/>
              <a:buChar char="-"/>
            </a:pP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val 80">
            <a:extLst>
              <a:ext uri="{FF2B5EF4-FFF2-40B4-BE49-F238E27FC236}">
                <a16:creationId xmlns:a16="http://schemas.microsoft.com/office/drawing/2014/main" id="{4C1AF4B6-9569-E932-3F94-1BE9FA567484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70376" y="5200136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15">
            <a:extLst>
              <a:ext uri="{FF2B5EF4-FFF2-40B4-BE49-F238E27FC236}">
                <a16:creationId xmlns:a16="http://schemas.microsoft.com/office/drawing/2014/main" id="{B84E7FCB-BB00-5209-C4CB-DDDD6F662659}"/>
              </a:ext>
            </a:extLst>
          </p:cNvPr>
          <p:cNvSpPr/>
          <p:nvPr/>
        </p:nvSpPr>
        <p:spPr>
          <a:xfrm>
            <a:off x="16178527" y="8854313"/>
            <a:ext cx="769188" cy="494862"/>
          </a:xfrm>
          <a:custGeom>
            <a:avLst/>
            <a:gdLst/>
            <a:ahLst/>
            <a:cxnLst/>
            <a:rect l="l" t="t" r="r" b="b"/>
            <a:pathLst>
              <a:path w="967140" h="812800">
                <a:moveTo>
                  <a:pt x="81342" y="0"/>
                </a:moveTo>
                <a:lnTo>
                  <a:pt x="885798" y="0"/>
                </a:lnTo>
                <a:cubicBezTo>
                  <a:pt x="907371" y="0"/>
                  <a:pt x="928061" y="8570"/>
                  <a:pt x="943315" y="23825"/>
                </a:cubicBezTo>
                <a:cubicBezTo>
                  <a:pt x="958570" y="39079"/>
                  <a:pt x="967140" y="59769"/>
                  <a:pt x="967140" y="81342"/>
                </a:cubicBezTo>
                <a:lnTo>
                  <a:pt x="967140" y="731458"/>
                </a:lnTo>
                <a:cubicBezTo>
                  <a:pt x="967140" y="776382"/>
                  <a:pt x="930722" y="812800"/>
                  <a:pt x="885798" y="812800"/>
                </a:cubicBezTo>
                <a:lnTo>
                  <a:pt x="81342" y="812800"/>
                </a:lnTo>
                <a:cubicBezTo>
                  <a:pt x="59769" y="812800"/>
                  <a:pt x="39079" y="804230"/>
                  <a:pt x="23825" y="788975"/>
                </a:cubicBezTo>
                <a:cubicBezTo>
                  <a:pt x="8570" y="773721"/>
                  <a:pt x="0" y="753031"/>
                  <a:pt x="0" y="731458"/>
                </a:cubicBezTo>
                <a:lnTo>
                  <a:pt x="0" y="81342"/>
                </a:lnTo>
                <a:cubicBezTo>
                  <a:pt x="0" y="59769"/>
                  <a:pt x="8570" y="39079"/>
                  <a:pt x="23825" y="23825"/>
                </a:cubicBezTo>
                <a:cubicBezTo>
                  <a:pt x="39079" y="8570"/>
                  <a:pt x="59769" y="0"/>
                  <a:pt x="81342" y="0"/>
                </a:cubicBezTo>
                <a:close/>
              </a:path>
            </a:pathLst>
          </a:custGeom>
          <a:solidFill>
            <a:srgbClr val="004AAD"/>
          </a:solidFill>
        </p:spPr>
      </p:sp>
      <p:sp>
        <p:nvSpPr>
          <p:cNvPr id="31" name="TextBox 17">
            <a:extLst>
              <a:ext uri="{FF2B5EF4-FFF2-40B4-BE49-F238E27FC236}">
                <a16:creationId xmlns:a16="http://schemas.microsoft.com/office/drawing/2014/main" id="{6C10F893-59E8-196E-F3C2-6853C64C8999}"/>
              </a:ext>
            </a:extLst>
          </p:cNvPr>
          <p:cNvSpPr txBox="1"/>
          <p:nvPr/>
        </p:nvSpPr>
        <p:spPr>
          <a:xfrm>
            <a:off x="16341747" y="8974658"/>
            <a:ext cx="442748" cy="240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ts val="205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6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Narrow" panose="020B0004020202020204" pitchFamily="34" charset="0"/>
                <a:ea typeface="Poppins Bold"/>
                <a:cs typeface="Poppins Bold"/>
                <a:sym typeface="Poppins Bold"/>
              </a:rPr>
              <a:t>8</a:t>
            </a:r>
            <a:endParaRPr kumimoji="0" lang="en-US" sz="146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 Narrow" panose="020B0004020202020204" pitchFamily="34" charset="0"/>
              <a:ea typeface="Poppins Bold"/>
              <a:cs typeface="Poppins Bold"/>
              <a:sym typeface="Poppins Bold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B211799-9E56-476D-943D-EC706352DA17}"/>
              </a:ext>
            </a:extLst>
          </p:cNvPr>
          <p:cNvSpPr txBox="1"/>
          <p:nvPr/>
        </p:nvSpPr>
        <p:spPr>
          <a:xfrm>
            <a:off x="9176084" y="5440125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Ожидаемый результат:</a:t>
            </a:r>
          </a:p>
        </p:txBody>
      </p:sp>
    </p:spTree>
    <p:extLst>
      <p:ext uri="{BB962C8B-B14F-4D97-AF65-F5344CB8AC3E}">
        <p14:creationId xmlns:p14="http://schemas.microsoft.com/office/powerpoint/2010/main" val="8932051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AE493-61C1-16A0-FD66-F97370DDC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>
            <a:extLst>
              <a:ext uri="{FF2B5EF4-FFF2-40B4-BE49-F238E27FC236}">
                <a16:creationId xmlns:a16="http://schemas.microsoft.com/office/drawing/2014/main" id="{1590AE82-74C8-3F0A-68DD-C50FD422389E}"/>
              </a:ext>
            </a:extLst>
          </p:cNvPr>
          <p:cNvSpPr txBox="1">
            <a:spLocks/>
          </p:cNvSpPr>
          <p:nvPr/>
        </p:nvSpPr>
        <p:spPr>
          <a:xfrm>
            <a:off x="14346035" y="250504"/>
            <a:ext cx="372397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sz="1800" b="1" dirty="0">
              <a:solidFill>
                <a:schemeClr val="tx1"/>
              </a:solidFill>
              <a:latin typeface="Trebuchet MS" panose="020B0603020202020204" pitchFamily="34" charset="0"/>
              <a:ea typeface="Roboto Condensed" panose="02000000000000000000" pitchFamily="2" charset="0"/>
              <a:cs typeface="+mj-cs"/>
            </a:endParaRP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A5B1914B-7F2B-1B72-D832-63F6023B6B63}"/>
              </a:ext>
            </a:extLst>
          </p:cNvPr>
          <p:cNvSpPr txBox="1">
            <a:spLocks/>
          </p:cNvSpPr>
          <p:nvPr/>
        </p:nvSpPr>
        <p:spPr>
          <a:xfrm>
            <a:off x="449451" y="335076"/>
            <a:ext cx="16210165" cy="510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Законодательные инициативы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74D70A82-3BE8-DEA3-EEFE-1FAA875B9DAB}"/>
              </a:ext>
            </a:extLst>
          </p:cNvPr>
          <p:cNvSpPr/>
          <p:nvPr/>
        </p:nvSpPr>
        <p:spPr>
          <a:xfrm>
            <a:off x="8212905" y="3537831"/>
            <a:ext cx="3797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kern="100" dirty="0">
              <a:solidFill>
                <a:prstClr val="black"/>
              </a:solidFill>
              <a:latin typeface="Trebuchet MS" panose="020B0603020202020204" pitchFamily="34" charset="0"/>
              <a:cs typeface="Arial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B15FDA1F-F11D-171C-A794-367EC431DEA8}"/>
              </a:ext>
            </a:extLst>
          </p:cNvPr>
          <p:cNvCxnSpPr>
            <a:cxnSpLocks/>
          </p:cNvCxnSpPr>
          <p:nvPr/>
        </p:nvCxnSpPr>
        <p:spPr>
          <a:xfrm>
            <a:off x="552881" y="5235829"/>
            <a:ext cx="155213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F25D89F-9DC1-BA72-2DB4-BE11D9032A97}"/>
              </a:ext>
            </a:extLst>
          </p:cNvPr>
          <p:cNvCxnSpPr>
            <a:cxnSpLocks/>
          </p:cNvCxnSpPr>
          <p:nvPr/>
        </p:nvCxnSpPr>
        <p:spPr>
          <a:xfrm flipH="1" flipV="1">
            <a:off x="8128410" y="1215191"/>
            <a:ext cx="84495" cy="7952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3CBD842-BF1A-95EE-2D0F-7BEE94589E86}"/>
              </a:ext>
            </a:extLst>
          </p:cNvPr>
          <p:cNvSpPr txBox="1"/>
          <p:nvPr/>
        </p:nvSpPr>
        <p:spPr>
          <a:xfrm>
            <a:off x="1142436" y="1344181"/>
            <a:ext cx="66540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проблемы:</a:t>
            </a:r>
          </a:p>
          <a:p>
            <a:endParaRPr lang="ru-RU" sz="21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80">
            <a:extLst>
              <a:ext uri="{FF2B5EF4-FFF2-40B4-BE49-F238E27FC236}">
                <a16:creationId xmlns:a16="http://schemas.microsoft.com/office/drawing/2014/main" id="{C3183933-7E6E-169D-4B3E-D75CB0CD998C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87B66E-B351-6584-FA11-8D9224798CF3}"/>
              </a:ext>
            </a:extLst>
          </p:cNvPr>
          <p:cNvSpPr txBox="1"/>
          <p:nvPr/>
        </p:nvSpPr>
        <p:spPr>
          <a:xfrm>
            <a:off x="1142436" y="2051427"/>
            <a:ext cx="67502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Применение схематической карты без учета координатных описаний границ </a:t>
            </a:r>
          </a:p>
        </p:txBody>
      </p:sp>
      <p:sp>
        <p:nvSpPr>
          <p:cNvPr id="21" name="Oval 80">
            <a:extLst>
              <a:ext uri="{FF2B5EF4-FFF2-40B4-BE49-F238E27FC236}">
                <a16:creationId xmlns:a16="http://schemas.microsoft.com/office/drawing/2014/main" id="{2056B886-6DCC-BAA4-AF9C-F460407686AA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27846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3648A1-160C-C54C-9A6C-632DE8FF32FE}"/>
              </a:ext>
            </a:extLst>
          </p:cNvPr>
          <p:cNvSpPr txBox="1"/>
          <p:nvPr/>
        </p:nvSpPr>
        <p:spPr>
          <a:xfrm>
            <a:off x="9176084" y="1344181"/>
            <a:ext cx="69702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причины: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D1C8172-7236-A8A1-CDC2-974AC9E48BB9}"/>
              </a:ext>
            </a:extLst>
          </p:cNvPr>
          <p:cNvSpPr txBox="1"/>
          <p:nvPr/>
        </p:nvSpPr>
        <p:spPr>
          <a:xfrm>
            <a:off x="8618895" y="2138635"/>
            <a:ext cx="7559632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Для решения вопросов в рамках установления и изменения границ, в перечне документов и материалов на региональных уровнях и в пределах регионов применяется схематическая карта без учета координатных описаний границ в государственной системе отсчета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78891DD-5796-10AA-CE85-53A76E4D421B}"/>
              </a:ext>
            </a:extLst>
          </p:cNvPr>
          <p:cNvSpPr txBox="1"/>
          <p:nvPr/>
        </p:nvSpPr>
        <p:spPr>
          <a:xfrm>
            <a:off x="1142436" y="5413454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решения: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2B1441-890D-A7ED-8C9C-FCC5D55F8670}"/>
              </a:ext>
            </a:extLst>
          </p:cNvPr>
          <p:cNvSpPr txBox="1"/>
          <p:nvPr/>
        </p:nvSpPr>
        <p:spPr>
          <a:xfrm>
            <a:off x="1103092" y="6071367"/>
            <a:ext cx="675028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Предлагается включить понятие «карта с координатным описанием границ», где в последующем будут отражены координатные описания границ в государственной системе отсчета</a:t>
            </a:r>
          </a:p>
        </p:txBody>
      </p:sp>
      <p:sp>
        <p:nvSpPr>
          <p:cNvPr id="26" name="Oval 80">
            <a:extLst>
              <a:ext uri="{FF2B5EF4-FFF2-40B4-BE49-F238E27FC236}">
                <a16:creationId xmlns:a16="http://schemas.microsoft.com/office/drawing/2014/main" id="{209F4961-CD1B-8F90-33D9-3657E94C4B0C}"/>
              </a:ext>
            </a:extLst>
          </p:cNvPr>
          <p:cNvSpPr>
            <a:spLocks noChangeArrowheads="1"/>
          </p:cNvSpPr>
          <p:nvPr/>
        </p:nvSpPr>
        <p:spPr bwMode="gray">
          <a:xfrm>
            <a:off x="-27017" y="5355957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A25599-54E1-423A-1D96-06EC20EF9D1A}"/>
              </a:ext>
            </a:extLst>
          </p:cNvPr>
          <p:cNvSpPr txBox="1"/>
          <p:nvPr/>
        </p:nvSpPr>
        <p:spPr>
          <a:xfrm>
            <a:off x="9176084" y="6081358"/>
            <a:ext cx="675028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	- Установление координатных описаний границ в государственной системе отсчета </a:t>
            </a:r>
          </a:p>
          <a:p>
            <a:pPr indent="444500" algn="just"/>
            <a:r>
              <a:rPr lang="ru-RU" altLang="en-US" sz="1900" dirty="0">
                <a:latin typeface="Arial" panose="020B0604020202020204" pitchFamily="34" charset="0"/>
                <a:cs typeface="Arial" panose="020B0604020202020204" pitchFamily="34" charset="0"/>
              </a:rPr>
              <a:t>- Повышение прозрачности государственного управления и снижение межведомственных разногласий</a:t>
            </a: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val 80">
            <a:extLst>
              <a:ext uri="{FF2B5EF4-FFF2-40B4-BE49-F238E27FC236}">
                <a16:creationId xmlns:a16="http://schemas.microsoft.com/office/drawing/2014/main" id="{4C1AF4B6-9569-E932-3F94-1BE9FA567484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70376" y="5200136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15">
            <a:extLst>
              <a:ext uri="{FF2B5EF4-FFF2-40B4-BE49-F238E27FC236}">
                <a16:creationId xmlns:a16="http://schemas.microsoft.com/office/drawing/2014/main" id="{B84E7FCB-BB00-5209-C4CB-DDDD6F662659}"/>
              </a:ext>
            </a:extLst>
          </p:cNvPr>
          <p:cNvSpPr/>
          <p:nvPr/>
        </p:nvSpPr>
        <p:spPr>
          <a:xfrm>
            <a:off x="16178527" y="8854313"/>
            <a:ext cx="769188" cy="494862"/>
          </a:xfrm>
          <a:custGeom>
            <a:avLst/>
            <a:gdLst/>
            <a:ahLst/>
            <a:cxnLst/>
            <a:rect l="l" t="t" r="r" b="b"/>
            <a:pathLst>
              <a:path w="967140" h="812800">
                <a:moveTo>
                  <a:pt x="81342" y="0"/>
                </a:moveTo>
                <a:lnTo>
                  <a:pt x="885798" y="0"/>
                </a:lnTo>
                <a:cubicBezTo>
                  <a:pt x="907371" y="0"/>
                  <a:pt x="928061" y="8570"/>
                  <a:pt x="943315" y="23825"/>
                </a:cubicBezTo>
                <a:cubicBezTo>
                  <a:pt x="958570" y="39079"/>
                  <a:pt x="967140" y="59769"/>
                  <a:pt x="967140" y="81342"/>
                </a:cubicBezTo>
                <a:lnTo>
                  <a:pt x="967140" y="731458"/>
                </a:lnTo>
                <a:cubicBezTo>
                  <a:pt x="967140" y="776382"/>
                  <a:pt x="930722" y="812800"/>
                  <a:pt x="885798" y="812800"/>
                </a:cubicBezTo>
                <a:lnTo>
                  <a:pt x="81342" y="812800"/>
                </a:lnTo>
                <a:cubicBezTo>
                  <a:pt x="59769" y="812800"/>
                  <a:pt x="39079" y="804230"/>
                  <a:pt x="23825" y="788975"/>
                </a:cubicBezTo>
                <a:cubicBezTo>
                  <a:pt x="8570" y="773721"/>
                  <a:pt x="0" y="753031"/>
                  <a:pt x="0" y="731458"/>
                </a:cubicBezTo>
                <a:lnTo>
                  <a:pt x="0" y="81342"/>
                </a:lnTo>
                <a:cubicBezTo>
                  <a:pt x="0" y="59769"/>
                  <a:pt x="8570" y="39079"/>
                  <a:pt x="23825" y="23825"/>
                </a:cubicBezTo>
                <a:cubicBezTo>
                  <a:pt x="39079" y="8570"/>
                  <a:pt x="59769" y="0"/>
                  <a:pt x="81342" y="0"/>
                </a:cubicBezTo>
                <a:close/>
              </a:path>
            </a:pathLst>
          </a:custGeom>
          <a:solidFill>
            <a:srgbClr val="004AAD"/>
          </a:solidFill>
        </p:spPr>
      </p:sp>
      <p:sp>
        <p:nvSpPr>
          <p:cNvPr id="31" name="TextBox 17">
            <a:extLst>
              <a:ext uri="{FF2B5EF4-FFF2-40B4-BE49-F238E27FC236}">
                <a16:creationId xmlns:a16="http://schemas.microsoft.com/office/drawing/2014/main" id="{6C10F893-59E8-196E-F3C2-6853C64C8999}"/>
              </a:ext>
            </a:extLst>
          </p:cNvPr>
          <p:cNvSpPr txBox="1"/>
          <p:nvPr/>
        </p:nvSpPr>
        <p:spPr>
          <a:xfrm>
            <a:off x="16341747" y="8974658"/>
            <a:ext cx="442748" cy="240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ts val="205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6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Narrow" panose="020B0004020202020204" pitchFamily="34" charset="0"/>
                <a:ea typeface="Poppins Bold"/>
                <a:cs typeface="Poppins Bold"/>
                <a:sym typeface="Poppins Bold"/>
              </a:rPr>
              <a:t>8</a:t>
            </a:r>
            <a:endParaRPr kumimoji="0" lang="en-US" sz="146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 Narrow" panose="020B0004020202020204" pitchFamily="34" charset="0"/>
              <a:ea typeface="Poppins Bold"/>
              <a:cs typeface="Poppins Bold"/>
              <a:sym typeface="Poppins Bold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B211799-9E56-476D-943D-EC706352DA17}"/>
              </a:ext>
            </a:extLst>
          </p:cNvPr>
          <p:cNvSpPr txBox="1"/>
          <p:nvPr/>
        </p:nvSpPr>
        <p:spPr>
          <a:xfrm>
            <a:off x="9176084" y="5440125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Ожидаемый результат:</a:t>
            </a:r>
          </a:p>
        </p:txBody>
      </p:sp>
    </p:spTree>
    <p:extLst>
      <p:ext uri="{BB962C8B-B14F-4D97-AF65-F5344CB8AC3E}">
        <p14:creationId xmlns:p14="http://schemas.microsoft.com/office/powerpoint/2010/main" val="807667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AE493-61C1-16A0-FD66-F97370DDC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>
            <a:extLst>
              <a:ext uri="{FF2B5EF4-FFF2-40B4-BE49-F238E27FC236}">
                <a16:creationId xmlns:a16="http://schemas.microsoft.com/office/drawing/2014/main" id="{1590AE82-74C8-3F0A-68DD-C50FD422389E}"/>
              </a:ext>
            </a:extLst>
          </p:cNvPr>
          <p:cNvSpPr txBox="1">
            <a:spLocks/>
          </p:cNvSpPr>
          <p:nvPr/>
        </p:nvSpPr>
        <p:spPr>
          <a:xfrm>
            <a:off x="14346035" y="250504"/>
            <a:ext cx="372397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sz="1800" b="1" dirty="0">
              <a:solidFill>
                <a:schemeClr val="tx1"/>
              </a:solidFill>
              <a:latin typeface="Trebuchet MS" panose="020B0603020202020204" pitchFamily="34" charset="0"/>
              <a:ea typeface="Roboto Condensed" panose="02000000000000000000" pitchFamily="2" charset="0"/>
              <a:cs typeface="+mj-cs"/>
            </a:endParaRP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A5B1914B-7F2B-1B72-D832-63F6023B6B63}"/>
              </a:ext>
            </a:extLst>
          </p:cNvPr>
          <p:cNvSpPr txBox="1">
            <a:spLocks/>
          </p:cNvSpPr>
          <p:nvPr/>
        </p:nvSpPr>
        <p:spPr>
          <a:xfrm>
            <a:off x="449451" y="335076"/>
            <a:ext cx="16210165" cy="510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Законодательные инициативы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74D70A82-3BE8-DEA3-EEFE-1FAA875B9DAB}"/>
              </a:ext>
            </a:extLst>
          </p:cNvPr>
          <p:cNvSpPr/>
          <p:nvPr/>
        </p:nvSpPr>
        <p:spPr>
          <a:xfrm>
            <a:off x="8212905" y="3537831"/>
            <a:ext cx="3797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kern="100" dirty="0">
              <a:solidFill>
                <a:prstClr val="black"/>
              </a:solidFill>
              <a:latin typeface="Trebuchet MS" panose="020B0603020202020204" pitchFamily="34" charset="0"/>
              <a:cs typeface="Arial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B15FDA1F-F11D-171C-A794-367EC431DEA8}"/>
              </a:ext>
            </a:extLst>
          </p:cNvPr>
          <p:cNvCxnSpPr>
            <a:cxnSpLocks/>
          </p:cNvCxnSpPr>
          <p:nvPr/>
        </p:nvCxnSpPr>
        <p:spPr>
          <a:xfrm>
            <a:off x="552881" y="5235829"/>
            <a:ext cx="155213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F25D89F-9DC1-BA72-2DB4-BE11D9032A97}"/>
              </a:ext>
            </a:extLst>
          </p:cNvPr>
          <p:cNvCxnSpPr>
            <a:cxnSpLocks/>
          </p:cNvCxnSpPr>
          <p:nvPr/>
        </p:nvCxnSpPr>
        <p:spPr>
          <a:xfrm flipH="1" flipV="1">
            <a:off x="8128410" y="1215191"/>
            <a:ext cx="84495" cy="7952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3CBD842-BF1A-95EE-2D0F-7BEE94589E86}"/>
              </a:ext>
            </a:extLst>
          </p:cNvPr>
          <p:cNvSpPr txBox="1"/>
          <p:nvPr/>
        </p:nvSpPr>
        <p:spPr>
          <a:xfrm>
            <a:off x="1142436" y="1344181"/>
            <a:ext cx="66540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проблемы:</a:t>
            </a:r>
          </a:p>
          <a:p>
            <a:endParaRPr lang="ru-RU" sz="21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80">
            <a:extLst>
              <a:ext uri="{FF2B5EF4-FFF2-40B4-BE49-F238E27FC236}">
                <a16:creationId xmlns:a16="http://schemas.microsoft.com/office/drawing/2014/main" id="{C3183933-7E6E-169D-4B3E-D75CB0CD998C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87B66E-B351-6584-FA11-8D9224798CF3}"/>
              </a:ext>
            </a:extLst>
          </p:cNvPr>
          <p:cNvSpPr txBox="1"/>
          <p:nvPr/>
        </p:nvSpPr>
        <p:spPr>
          <a:xfrm>
            <a:off x="1142436" y="2051427"/>
            <a:ext cx="675028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Отсутствие документов, на основании которых принимается решение об установлении и изменении границ населенных пунктов</a:t>
            </a:r>
          </a:p>
        </p:txBody>
      </p:sp>
      <p:sp>
        <p:nvSpPr>
          <p:cNvPr id="21" name="Oval 80">
            <a:extLst>
              <a:ext uri="{FF2B5EF4-FFF2-40B4-BE49-F238E27FC236}">
                <a16:creationId xmlns:a16="http://schemas.microsoft.com/office/drawing/2014/main" id="{2056B886-6DCC-BAA4-AF9C-F460407686AA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27846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3648A1-160C-C54C-9A6C-632DE8FF32FE}"/>
              </a:ext>
            </a:extLst>
          </p:cNvPr>
          <p:cNvSpPr txBox="1"/>
          <p:nvPr/>
        </p:nvSpPr>
        <p:spPr>
          <a:xfrm>
            <a:off x="9176084" y="1344181"/>
            <a:ext cx="69702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причины: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D1C8172-7236-A8A1-CDC2-974AC9E48BB9}"/>
              </a:ext>
            </a:extLst>
          </p:cNvPr>
          <p:cNvSpPr txBox="1"/>
          <p:nvPr/>
        </p:nvSpPr>
        <p:spPr>
          <a:xfrm>
            <a:off x="8618895" y="2138635"/>
            <a:ext cx="755963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В действующем Законе Республики Казахстан </a:t>
            </a:r>
            <a:b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«Об административно-территориальном устройстве Республики Казахстан» регламентированы полномочия Правительства Республики Казахстан, местных представительных и исполнительных органов по установлению и изменению границ населенных пунктов. Однако, не обозначены документы, на основании которых принимается решение об установлении и изменении границ населенных пунктов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78891DD-5796-10AA-CE85-53A76E4D421B}"/>
              </a:ext>
            </a:extLst>
          </p:cNvPr>
          <p:cNvSpPr txBox="1"/>
          <p:nvPr/>
        </p:nvSpPr>
        <p:spPr>
          <a:xfrm>
            <a:off x="1142436" y="5413454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решения: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2B1441-890D-A7ED-8C9C-FCC5D55F8670}"/>
              </a:ext>
            </a:extLst>
          </p:cNvPr>
          <p:cNvSpPr txBox="1"/>
          <p:nvPr/>
        </p:nvSpPr>
        <p:spPr>
          <a:xfrm>
            <a:off x="1103092" y="6071367"/>
            <a:ext cx="675028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Предлагается ввести норму по установлению и изменению границ населенных пунктов на основании утвержденного генерального плана или схемы развития и застройки (упрощенного генерального плана) данного населенного пункта в порядке, установленном законами Республики Казахстан. </a:t>
            </a:r>
          </a:p>
        </p:txBody>
      </p:sp>
      <p:sp>
        <p:nvSpPr>
          <p:cNvPr id="26" name="Oval 80">
            <a:extLst>
              <a:ext uri="{FF2B5EF4-FFF2-40B4-BE49-F238E27FC236}">
                <a16:creationId xmlns:a16="http://schemas.microsoft.com/office/drawing/2014/main" id="{209F4961-CD1B-8F90-33D9-3657E94C4B0C}"/>
              </a:ext>
            </a:extLst>
          </p:cNvPr>
          <p:cNvSpPr>
            <a:spLocks noChangeArrowheads="1"/>
          </p:cNvSpPr>
          <p:nvPr/>
        </p:nvSpPr>
        <p:spPr bwMode="gray">
          <a:xfrm>
            <a:off x="-27017" y="5355957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A25599-54E1-423A-1D96-06EC20EF9D1A}"/>
              </a:ext>
            </a:extLst>
          </p:cNvPr>
          <p:cNvSpPr txBox="1"/>
          <p:nvPr/>
        </p:nvSpPr>
        <p:spPr>
          <a:xfrm>
            <a:off x="9176084" y="6081358"/>
            <a:ext cx="675028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	- Обеспечение обоснованности принимаемых решений и повышение точности определения границ;</a:t>
            </a:r>
          </a:p>
          <a:p>
            <a:pPr indent="444500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- Повышение прозрачности государственного управления и снижение межведомственных разногласий </a:t>
            </a:r>
          </a:p>
        </p:txBody>
      </p:sp>
      <p:sp>
        <p:nvSpPr>
          <p:cNvPr id="30" name="Oval 80">
            <a:extLst>
              <a:ext uri="{FF2B5EF4-FFF2-40B4-BE49-F238E27FC236}">
                <a16:creationId xmlns:a16="http://schemas.microsoft.com/office/drawing/2014/main" id="{4C1AF4B6-9569-E932-3F94-1BE9FA567484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70376" y="5200136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15">
            <a:extLst>
              <a:ext uri="{FF2B5EF4-FFF2-40B4-BE49-F238E27FC236}">
                <a16:creationId xmlns:a16="http://schemas.microsoft.com/office/drawing/2014/main" id="{B84E7FCB-BB00-5209-C4CB-DDDD6F662659}"/>
              </a:ext>
            </a:extLst>
          </p:cNvPr>
          <p:cNvSpPr/>
          <p:nvPr/>
        </p:nvSpPr>
        <p:spPr>
          <a:xfrm>
            <a:off x="16178527" y="8854313"/>
            <a:ext cx="769188" cy="494862"/>
          </a:xfrm>
          <a:custGeom>
            <a:avLst/>
            <a:gdLst/>
            <a:ahLst/>
            <a:cxnLst/>
            <a:rect l="l" t="t" r="r" b="b"/>
            <a:pathLst>
              <a:path w="967140" h="812800">
                <a:moveTo>
                  <a:pt x="81342" y="0"/>
                </a:moveTo>
                <a:lnTo>
                  <a:pt x="885798" y="0"/>
                </a:lnTo>
                <a:cubicBezTo>
                  <a:pt x="907371" y="0"/>
                  <a:pt x="928061" y="8570"/>
                  <a:pt x="943315" y="23825"/>
                </a:cubicBezTo>
                <a:cubicBezTo>
                  <a:pt x="958570" y="39079"/>
                  <a:pt x="967140" y="59769"/>
                  <a:pt x="967140" y="81342"/>
                </a:cubicBezTo>
                <a:lnTo>
                  <a:pt x="967140" y="731458"/>
                </a:lnTo>
                <a:cubicBezTo>
                  <a:pt x="967140" y="776382"/>
                  <a:pt x="930722" y="812800"/>
                  <a:pt x="885798" y="812800"/>
                </a:cubicBezTo>
                <a:lnTo>
                  <a:pt x="81342" y="812800"/>
                </a:lnTo>
                <a:cubicBezTo>
                  <a:pt x="59769" y="812800"/>
                  <a:pt x="39079" y="804230"/>
                  <a:pt x="23825" y="788975"/>
                </a:cubicBezTo>
                <a:cubicBezTo>
                  <a:pt x="8570" y="773721"/>
                  <a:pt x="0" y="753031"/>
                  <a:pt x="0" y="731458"/>
                </a:cubicBezTo>
                <a:lnTo>
                  <a:pt x="0" y="81342"/>
                </a:lnTo>
                <a:cubicBezTo>
                  <a:pt x="0" y="59769"/>
                  <a:pt x="8570" y="39079"/>
                  <a:pt x="23825" y="23825"/>
                </a:cubicBezTo>
                <a:cubicBezTo>
                  <a:pt x="39079" y="8570"/>
                  <a:pt x="59769" y="0"/>
                  <a:pt x="81342" y="0"/>
                </a:cubicBezTo>
                <a:close/>
              </a:path>
            </a:pathLst>
          </a:custGeom>
          <a:solidFill>
            <a:srgbClr val="004AAD"/>
          </a:solidFill>
        </p:spPr>
      </p:sp>
      <p:sp>
        <p:nvSpPr>
          <p:cNvPr id="31" name="TextBox 17">
            <a:extLst>
              <a:ext uri="{FF2B5EF4-FFF2-40B4-BE49-F238E27FC236}">
                <a16:creationId xmlns:a16="http://schemas.microsoft.com/office/drawing/2014/main" id="{6C10F893-59E8-196E-F3C2-6853C64C8999}"/>
              </a:ext>
            </a:extLst>
          </p:cNvPr>
          <p:cNvSpPr txBox="1"/>
          <p:nvPr/>
        </p:nvSpPr>
        <p:spPr>
          <a:xfrm>
            <a:off x="16341747" y="8974658"/>
            <a:ext cx="442748" cy="240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ts val="205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6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Narrow" panose="020B0004020202020204" pitchFamily="34" charset="0"/>
                <a:ea typeface="Poppins Bold"/>
                <a:cs typeface="Poppins Bold"/>
                <a:sym typeface="Poppins Bold"/>
              </a:rPr>
              <a:t>8</a:t>
            </a:r>
            <a:endParaRPr kumimoji="0" lang="en-US" sz="146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 Narrow" panose="020B0004020202020204" pitchFamily="34" charset="0"/>
              <a:ea typeface="Poppins Bold"/>
              <a:cs typeface="Poppins Bold"/>
              <a:sym typeface="Poppins Bold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B211799-9E56-476D-943D-EC706352DA17}"/>
              </a:ext>
            </a:extLst>
          </p:cNvPr>
          <p:cNvSpPr txBox="1"/>
          <p:nvPr/>
        </p:nvSpPr>
        <p:spPr>
          <a:xfrm>
            <a:off x="9176084" y="5440125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Ожидаемый результат:</a:t>
            </a:r>
          </a:p>
        </p:txBody>
      </p:sp>
    </p:spTree>
    <p:extLst>
      <p:ext uri="{BB962C8B-B14F-4D97-AF65-F5344CB8AC3E}">
        <p14:creationId xmlns:p14="http://schemas.microsoft.com/office/powerpoint/2010/main" val="4189452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402DD-FDDC-511B-9E88-889807517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>
            <a:extLst>
              <a:ext uri="{FF2B5EF4-FFF2-40B4-BE49-F238E27FC236}">
                <a16:creationId xmlns:a16="http://schemas.microsoft.com/office/drawing/2014/main" id="{C595169C-DE30-FE3B-1C30-81E09434B168}"/>
              </a:ext>
            </a:extLst>
          </p:cNvPr>
          <p:cNvSpPr txBox="1">
            <a:spLocks/>
          </p:cNvSpPr>
          <p:nvPr/>
        </p:nvSpPr>
        <p:spPr>
          <a:xfrm>
            <a:off x="14346035" y="250504"/>
            <a:ext cx="372397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sz="1800" b="1" dirty="0">
              <a:solidFill>
                <a:schemeClr val="tx1"/>
              </a:solidFill>
              <a:latin typeface="Trebuchet MS" panose="020B0603020202020204" pitchFamily="34" charset="0"/>
              <a:ea typeface="Roboto Condensed" panose="02000000000000000000" pitchFamily="2" charset="0"/>
              <a:cs typeface="+mj-cs"/>
            </a:endParaRP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762EC9C1-E913-A634-DBF4-CE49A8D1AA0D}"/>
              </a:ext>
            </a:extLst>
          </p:cNvPr>
          <p:cNvSpPr txBox="1">
            <a:spLocks/>
          </p:cNvSpPr>
          <p:nvPr/>
        </p:nvSpPr>
        <p:spPr>
          <a:xfrm>
            <a:off x="325677" y="462224"/>
            <a:ext cx="16622038" cy="383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и содержание проекта Конституционного Закона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3C14114F-A93C-9355-5434-3D2C95E9DB0F}"/>
              </a:ext>
            </a:extLst>
          </p:cNvPr>
          <p:cNvSpPr/>
          <p:nvPr/>
        </p:nvSpPr>
        <p:spPr>
          <a:xfrm>
            <a:off x="8212905" y="3537831"/>
            <a:ext cx="3797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kern="100" dirty="0">
              <a:solidFill>
                <a:prstClr val="black"/>
              </a:solidFill>
              <a:latin typeface="Trebuchet MS" panose="020B0603020202020204" pitchFamily="34" charset="0"/>
              <a:cs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B199544-CA71-DD97-5E7B-2EC9E9ECFC56}"/>
              </a:ext>
            </a:extLst>
          </p:cNvPr>
          <p:cNvSpPr txBox="1"/>
          <p:nvPr/>
        </p:nvSpPr>
        <p:spPr>
          <a:xfrm>
            <a:off x="720246" y="932339"/>
            <a:ext cx="15832899" cy="849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Структура проекта Конституционного Закона Республики Казахстан «Об административно-территориальном устройстве </a:t>
            </a:r>
          </a:p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Республики Казахстан»:</a:t>
            </a:r>
          </a:p>
          <a:p>
            <a:pPr indent="265113" algn="just"/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Глава 1.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Общие положения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1.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Основные понятия, используемые в настоящем Конституционном законе 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2.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Законодательство Республики Казахстан об административно-территориальном устройстве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3.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Основные цели и задачи настоящего Конституционного закона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4.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Основные принципы государственного регулирования общественных отношений в административно-территориальном устройстве Республики Казахстан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5.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Законность 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6.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Устойчивость административно-территориального устройства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7.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Единство и целостность территории государства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8.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Категории административно-территориальных единиц и населенных пунктов 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9.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Образование, упразднение, наименование и переименование административно-территориальных единиц, установление и изменение их границ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10.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Ономастические комиссии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11.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Учет и регистрация административно-территориальных единиц и их границ, исключение их из учетных данных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12.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Учет мнения населения соответствующей территории при изменении категории, наименовании и переименовании административно-территориальных единиц, составных частей населенных пунктов, а также уточнении и изменении транскрипции их наименований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Глава 2.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Полномочия республиканских органов по решению вопросов административно-территориального устройства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13.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Полномочия Президента Республики Казахстан 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14.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Компетенция Правительства Республики Казахстан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Глава 3.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Полномочия местных представительных и исполнительных органов по решению вопросов административно-территориального устройства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15.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Полномочия областных представительных и исполнительных органов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16.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Полномочия районных представительных и исполнительных органов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17.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Полномочия городских представительных и исполнительных органов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18.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Полномочия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акима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города районного значения, поселка, села, сельского округа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Глава 4.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Порядок рассмотрения вопросов административно-территориального устройства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19.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Порядок изменения категорий административно-территориальных единиц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20.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Перечень документов и материалов, необходимых </a:t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для решения вопросов административно-территориального устройства </a:t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 уровне области, городов республиканского и областного значения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21.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Перечень документов и материалов, необходимых для решения вопросов административно-территориального устройства </a:t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 уровне районов, городов районного значения, поселков и сел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Глава 5.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Заключительные положения</a:t>
            </a:r>
          </a:p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Статья 22.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Порядок введения в действие настоящего Конституционного закона</a:t>
            </a:r>
          </a:p>
        </p:txBody>
      </p:sp>
      <p:sp>
        <p:nvSpPr>
          <p:cNvPr id="6" name="Freeform 15">
            <a:extLst>
              <a:ext uri="{FF2B5EF4-FFF2-40B4-BE49-F238E27FC236}">
                <a16:creationId xmlns:a16="http://schemas.microsoft.com/office/drawing/2014/main" id="{B84E7FCB-BB00-5209-C4CB-DDDD6F662659}"/>
              </a:ext>
            </a:extLst>
          </p:cNvPr>
          <p:cNvSpPr/>
          <p:nvPr/>
        </p:nvSpPr>
        <p:spPr>
          <a:xfrm>
            <a:off x="16178527" y="8854313"/>
            <a:ext cx="769188" cy="494862"/>
          </a:xfrm>
          <a:custGeom>
            <a:avLst/>
            <a:gdLst/>
            <a:ahLst/>
            <a:cxnLst/>
            <a:rect l="l" t="t" r="r" b="b"/>
            <a:pathLst>
              <a:path w="967140" h="812800">
                <a:moveTo>
                  <a:pt x="81342" y="0"/>
                </a:moveTo>
                <a:lnTo>
                  <a:pt x="885798" y="0"/>
                </a:lnTo>
                <a:cubicBezTo>
                  <a:pt x="907371" y="0"/>
                  <a:pt x="928061" y="8570"/>
                  <a:pt x="943315" y="23825"/>
                </a:cubicBezTo>
                <a:cubicBezTo>
                  <a:pt x="958570" y="39079"/>
                  <a:pt x="967140" y="59769"/>
                  <a:pt x="967140" y="81342"/>
                </a:cubicBezTo>
                <a:lnTo>
                  <a:pt x="967140" y="731458"/>
                </a:lnTo>
                <a:cubicBezTo>
                  <a:pt x="967140" y="776382"/>
                  <a:pt x="930722" y="812800"/>
                  <a:pt x="885798" y="812800"/>
                </a:cubicBezTo>
                <a:lnTo>
                  <a:pt x="81342" y="812800"/>
                </a:lnTo>
                <a:cubicBezTo>
                  <a:pt x="59769" y="812800"/>
                  <a:pt x="39079" y="804230"/>
                  <a:pt x="23825" y="788975"/>
                </a:cubicBezTo>
                <a:cubicBezTo>
                  <a:pt x="8570" y="773721"/>
                  <a:pt x="0" y="753031"/>
                  <a:pt x="0" y="731458"/>
                </a:cubicBezTo>
                <a:lnTo>
                  <a:pt x="0" y="81342"/>
                </a:lnTo>
                <a:cubicBezTo>
                  <a:pt x="0" y="59769"/>
                  <a:pt x="8570" y="39079"/>
                  <a:pt x="23825" y="23825"/>
                </a:cubicBezTo>
                <a:cubicBezTo>
                  <a:pt x="39079" y="8570"/>
                  <a:pt x="59769" y="0"/>
                  <a:pt x="81342" y="0"/>
                </a:cubicBezTo>
                <a:close/>
              </a:path>
            </a:pathLst>
          </a:custGeom>
          <a:solidFill>
            <a:srgbClr val="004AAD"/>
          </a:solidFill>
        </p:spPr>
      </p:sp>
      <p:sp>
        <p:nvSpPr>
          <p:cNvPr id="7" name="TextBox 17">
            <a:extLst>
              <a:ext uri="{FF2B5EF4-FFF2-40B4-BE49-F238E27FC236}">
                <a16:creationId xmlns:a16="http://schemas.microsoft.com/office/drawing/2014/main" id="{6C10F893-59E8-196E-F3C2-6853C64C8999}"/>
              </a:ext>
            </a:extLst>
          </p:cNvPr>
          <p:cNvSpPr txBox="1"/>
          <p:nvPr/>
        </p:nvSpPr>
        <p:spPr>
          <a:xfrm>
            <a:off x="16341747" y="8974658"/>
            <a:ext cx="442748" cy="240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ts val="205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6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Narrow" panose="020B0004020202020204" pitchFamily="34" charset="0"/>
                <a:ea typeface="Poppins Bold"/>
                <a:cs typeface="Poppins Bold"/>
                <a:sym typeface="Poppins Bold"/>
              </a:rPr>
              <a:t>12</a:t>
            </a:r>
            <a:endParaRPr kumimoji="0" lang="en-US" sz="146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 Narrow" panose="020B0004020202020204" pitchFamily="34" charset="0"/>
              <a:ea typeface="Poppins Bold"/>
              <a:cs typeface="Poppins Bold"/>
              <a:sym typeface="Poppins Bold"/>
            </a:endParaRPr>
          </a:p>
        </p:txBody>
      </p:sp>
    </p:spTree>
    <p:extLst>
      <p:ext uri="{BB962C8B-B14F-4D97-AF65-F5344CB8AC3E}">
        <p14:creationId xmlns:p14="http://schemas.microsoft.com/office/powerpoint/2010/main" val="2094676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CF8F5-4370-EF0B-6163-BE62BF38A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>
            <a:extLst>
              <a:ext uri="{FF2B5EF4-FFF2-40B4-BE49-F238E27FC236}">
                <a16:creationId xmlns:a16="http://schemas.microsoft.com/office/drawing/2014/main" id="{F6F3615E-2FCE-CD7E-8477-0EE40F2C9975}"/>
              </a:ext>
            </a:extLst>
          </p:cNvPr>
          <p:cNvSpPr txBox="1">
            <a:spLocks/>
          </p:cNvSpPr>
          <p:nvPr/>
        </p:nvSpPr>
        <p:spPr>
          <a:xfrm>
            <a:off x="14346035" y="250504"/>
            <a:ext cx="372397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sz="1800" b="1" dirty="0">
              <a:solidFill>
                <a:schemeClr val="tx1"/>
              </a:solidFill>
              <a:latin typeface="Trebuchet MS" panose="020B0603020202020204" pitchFamily="34" charset="0"/>
              <a:ea typeface="Roboto Condensed" panose="02000000000000000000" pitchFamily="2" charset="0"/>
              <a:cs typeface="+mj-cs"/>
            </a:endParaRP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3D912247-8835-1D52-FC11-35C36066432C}"/>
              </a:ext>
            </a:extLst>
          </p:cNvPr>
          <p:cNvSpPr txBox="1">
            <a:spLocks/>
          </p:cNvSpPr>
          <p:nvPr/>
        </p:nvSpPr>
        <p:spPr>
          <a:xfrm>
            <a:off x="325677" y="462224"/>
            <a:ext cx="16622038" cy="383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Основание для разработки: 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5CC8B63A-DC4A-7E7B-AFEE-B3E5FAF69EE0}"/>
              </a:ext>
            </a:extLst>
          </p:cNvPr>
          <p:cNvSpPr/>
          <p:nvPr/>
        </p:nvSpPr>
        <p:spPr>
          <a:xfrm>
            <a:off x="8212905" y="3537831"/>
            <a:ext cx="3797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kern="100" dirty="0">
              <a:solidFill>
                <a:prstClr val="black"/>
              </a:solidFill>
              <a:latin typeface="Trebuchet MS" panose="020B0603020202020204" pitchFamily="34" charset="0"/>
              <a:cs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4E2D2F-781F-2DB4-5ED4-64238796053F}"/>
              </a:ext>
            </a:extLst>
          </p:cNvPr>
          <p:cNvSpPr txBox="1"/>
          <p:nvPr/>
        </p:nvSpPr>
        <p:spPr>
          <a:xfrm>
            <a:off x="551145" y="1453019"/>
            <a:ext cx="1583289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Пункт 3 Статьи 2 Конституции Республики Казахстан</a:t>
            </a:r>
          </a:p>
          <a:p>
            <a:pPr indent="265113" algn="just"/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«Административно-территориальное устройство Республики Казахстан определяется конституционным законом.» </a:t>
            </a:r>
          </a:p>
          <a:p>
            <a:pPr indent="265113" algn="just"/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15">
            <a:extLst>
              <a:ext uri="{FF2B5EF4-FFF2-40B4-BE49-F238E27FC236}">
                <a16:creationId xmlns:a16="http://schemas.microsoft.com/office/drawing/2014/main" id="{B84E7FCB-BB00-5209-C4CB-DDDD6F662659}"/>
              </a:ext>
            </a:extLst>
          </p:cNvPr>
          <p:cNvSpPr/>
          <p:nvPr/>
        </p:nvSpPr>
        <p:spPr>
          <a:xfrm>
            <a:off x="16178527" y="8854313"/>
            <a:ext cx="769188" cy="494862"/>
          </a:xfrm>
          <a:custGeom>
            <a:avLst/>
            <a:gdLst/>
            <a:ahLst/>
            <a:cxnLst/>
            <a:rect l="l" t="t" r="r" b="b"/>
            <a:pathLst>
              <a:path w="967140" h="812800">
                <a:moveTo>
                  <a:pt x="81342" y="0"/>
                </a:moveTo>
                <a:lnTo>
                  <a:pt x="885798" y="0"/>
                </a:lnTo>
                <a:cubicBezTo>
                  <a:pt x="907371" y="0"/>
                  <a:pt x="928061" y="8570"/>
                  <a:pt x="943315" y="23825"/>
                </a:cubicBezTo>
                <a:cubicBezTo>
                  <a:pt x="958570" y="39079"/>
                  <a:pt x="967140" y="59769"/>
                  <a:pt x="967140" y="81342"/>
                </a:cubicBezTo>
                <a:lnTo>
                  <a:pt x="967140" y="731458"/>
                </a:lnTo>
                <a:cubicBezTo>
                  <a:pt x="967140" y="776382"/>
                  <a:pt x="930722" y="812800"/>
                  <a:pt x="885798" y="812800"/>
                </a:cubicBezTo>
                <a:lnTo>
                  <a:pt x="81342" y="812800"/>
                </a:lnTo>
                <a:cubicBezTo>
                  <a:pt x="59769" y="812800"/>
                  <a:pt x="39079" y="804230"/>
                  <a:pt x="23825" y="788975"/>
                </a:cubicBezTo>
                <a:cubicBezTo>
                  <a:pt x="8570" y="773721"/>
                  <a:pt x="0" y="753031"/>
                  <a:pt x="0" y="731458"/>
                </a:cubicBezTo>
                <a:lnTo>
                  <a:pt x="0" y="81342"/>
                </a:lnTo>
                <a:cubicBezTo>
                  <a:pt x="0" y="59769"/>
                  <a:pt x="8570" y="39079"/>
                  <a:pt x="23825" y="23825"/>
                </a:cubicBezTo>
                <a:cubicBezTo>
                  <a:pt x="39079" y="8570"/>
                  <a:pt x="59769" y="0"/>
                  <a:pt x="81342" y="0"/>
                </a:cubicBezTo>
                <a:close/>
              </a:path>
            </a:pathLst>
          </a:custGeom>
          <a:solidFill>
            <a:srgbClr val="004AAD"/>
          </a:solidFill>
        </p:spPr>
      </p:sp>
      <p:sp>
        <p:nvSpPr>
          <p:cNvPr id="7" name="TextBox 17">
            <a:extLst>
              <a:ext uri="{FF2B5EF4-FFF2-40B4-BE49-F238E27FC236}">
                <a16:creationId xmlns:a16="http://schemas.microsoft.com/office/drawing/2014/main" id="{6C10F893-59E8-196E-F3C2-6853C64C8999}"/>
              </a:ext>
            </a:extLst>
          </p:cNvPr>
          <p:cNvSpPr txBox="1"/>
          <p:nvPr/>
        </p:nvSpPr>
        <p:spPr>
          <a:xfrm>
            <a:off x="16341747" y="8974658"/>
            <a:ext cx="442748" cy="2541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ts val="205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6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Narrow" panose="020B0004020202020204" pitchFamily="34" charset="0"/>
                <a:ea typeface="Poppins Bold"/>
                <a:cs typeface="Poppins Bold"/>
                <a:sym typeface="Poppins Bold"/>
              </a:rPr>
              <a:t>2</a:t>
            </a:r>
            <a:endParaRPr kumimoji="0" lang="en-US" sz="146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 Narrow" panose="020B0004020202020204" pitchFamily="34" charset="0"/>
              <a:ea typeface="Poppins Bold"/>
              <a:cs typeface="Poppins Bold"/>
              <a:sym typeface="Poppins Bold"/>
            </a:endParaRPr>
          </a:p>
        </p:txBody>
      </p:sp>
    </p:spTree>
    <p:extLst>
      <p:ext uri="{BB962C8B-B14F-4D97-AF65-F5344CB8AC3E}">
        <p14:creationId xmlns:p14="http://schemas.microsoft.com/office/powerpoint/2010/main" val="3206388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3480" y="511176"/>
            <a:ext cx="14721840" cy="711982"/>
          </a:xfrm>
        </p:spPr>
        <p:txBody>
          <a:bodyPr>
            <a:normAutofit/>
          </a:bodyPr>
          <a:lstStyle/>
          <a:p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НОВЕЛЛЫ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522722"/>
            <a:ext cx="14721840" cy="8078478"/>
          </a:xfrm>
        </p:spPr>
        <p:txBody>
          <a:bodyPr>
            <a:normAutofit/>
          </a:bodyPr>
          <a:lstStyle/>
          <a:p>
            <a:pPr marL="628650" indent="-628650" algn="just"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Закрепление основных целей, задач, принципов и понятий, применяемых в отношении административно-территориальных единиц </a:t>
            </a:r>
            <a:r>
              <a:rPr lang="ru-RU" sz="2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(административно-территориальная единица, населенный пункт, граница административно-территориальной единицы, регион, область, район, город, и др.)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628650" indent="-628650" algn="just"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Уточнение категорий административно-территориальных единиц и населенных пунктов;</a:t>
            </a:r>
            <a:endParaRPr lang="ru-RU" sz="2800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8650" indent="-628650" algn="just"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Установление и изменение границ населенных пунктов на основании утвержденного генерального плана или схемы развития и застройки </a:t>
            </a:r>
            <a:r>
              <a:rPr lang="ru-RU" sz="2400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(упрощенного генерального плана)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данного населенного пункта.;</a:t>
            </a:r>
          </a:p>
          <a:p>
            <a:pPr marL="628650" indent="-628650" algn="just"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Определение полномочий областных исполнительных органов по ведению учета и регистрации административно-территориальных единиц и их границ, а также исключение их из учетных данных через информационную систему, предназначенную для создания, накопления, обработки сведений об адресах;</a:t>
            </a:r>
          </a:p>
          <a:p>
            <a:pPr marL="628650" indent="-628650" algn="just">
              <a:buFont typeface="Wingdings" panose="05000000000000000000" pitchFamily="2" charset="2"/>
              <a:buChar char="q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Включение в перечень документов и материалов, необходимых для решения вопросов административно-территориального устройства понятия «карта с координатным описанием границ в государственной системе отсчета» с указанием на ней новых границ административно-территориальных единиц, других географических данных.</a:t>
            </a:r>
          </a:p>
          <a:p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B84E7FCB-BB00-5209-C4CB-DDDD6F662659}"/>
              </a:ext>
            </a:extLst>
          </p:cNvPr>
          <p:cNvSpPr/>
          <p:nvPr/>
        </p:nvSpPr>
        <p:spPr>
          <a:xfrm>
            <a:off x="16178527" y="8854313"/>
            <a:ext cx="769188" cy="494862"/>
          </a:xfrm>
          <a:custGeom>
            <a:avLst/>
            <a:gdLst/>
            <a:ahLst/>
            <a:cxnLst/>
            <a:rect l="l" t="t" r="r" b="b"/>
            <a:pathLst>
              <a:path w="967140" h="812800">
                <a:moveTo>
                  <a:pt x="81342" y="0"/>
                </a:moveTo>
                <a:lnTo>
                  <a:pt x="885798" y="0"/>
                </a:lnTo>
                <a:cubicBezTo>
                  <a:pt x="907371" y="0"/>
                  <a:pt x="928061" y="8570"/>
                  <a:pt x="943315" y="23825"/>
                </a:cubicBezTo>
                <a:cubicBezTo>
                  <a:pt x="958570" y="39079"/>
                  <a:pt x="967140" y="59769"/>
                  <a:pt x="967140" y="81342"/>
                </a:cubicBezTo>
                <a:lnTo>
                  <a:pt x="967140" y="731458"/>
                </a:lnTo>
                <a:cubicBezTo>
                  <a:pt x="967140" y="776382"/>
                  <a:pt x="930722" y="812800"/>
                  <a:pt x="885798" y="812800"/>
                </a:cubicBezTo>
                <a:lnTo>
                  <a:pt x="81342" y="812800"/>
                </a:lnTo>
                <a:cubicBezTo>
                  <a:pt x="59769" y="812800"/>
                  <a:pt x="39079" y="804230"/>
                  <a:pt x="23825" y="788975"/>
                </a:cubicBezTo>
                <a:cubicBezTo>
                  <a:pt x="8570" y="773721"/>
                  <a:pt x="0" y="753031"/>
                  <a:pt x="0" y="731458"/>
                </a:cubicBezTo>
                <a:lnTo>
                  <a:pt x="0" y="81342"/>
                </a:lnTo>
                <a:cubicBezTo>
                  <a:pt x="0" y="59769"/>
                  <a:pt x="8570" y="39079"/>
                  <a:pt x="23825" y="23825"/>
                </a:cubicBezTo>
                <a:cubicBezTo>
                  <a:pt x="39079" y="8570"/>
                  <a:pt x="59769" y="0"/>
                  <a:pt x="81342" y="0"/>
                </a:cubicBezTo>
                <a:close/>
              </a:path>
            </a:pathLst>
          </a:custGeom>
          <a:solidFill>
            <a:srgbClr val="004AAD"/>
          </a:solidFill>
        </p:spPr>
      </p:sp>
      <p:sp>
        <p:nvSpPr>
          <p:cNvPr id="5" name="TextBox 17">
            <a:extLst>
              <a:ext uri="{FF2B5EF4-FFF2-40B4-BE49-F238E27FC236}">
                <a16:creationId xmlns:a16="http://schemas.microsoft.com/office/drawing/2014/main" id="{6C10F893-59E8-196E-F3C2-6853C64C8999}"/>
              </a:ext>
            </a:extLst>
          </p:cNvPr>
          <p:cNvSpPr txBox="1"/>
          <p:nvPr/>
        </p:nvSpPr>
        <p:spPr>
          <a:xfrm>
            <a:off x="16341747" y="8974658"/>
            <a:ext cx="442748" cy="240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ts val="205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6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Narrow" panose="020B0004020202020204" pitchFamily="34" charset="0"/>
                <a:ea typeface="Poppins Bold"/>
                <a:cs typeface="Poppins Bold"/>
                <a:sym typeface="Poppins Bold"/>
              </a:rPr>
              <a:t>3</a:t>
            </a:r>
            <a:endParaRPr kumimoji="0" lang="en-US" sz="146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 Narrow" panose="020B0004020202020204" pitchFamily="34" charset="0"/>
              <a:ea typeface="Poppins Bold"/>
              <a:cs typeface="Poppins Bold"/>
              <a:sym typeface="Poppins Bold"/>
            </a:endParaRPr>
          </a:p>
        </p:txBody>
      </p:sp>
    </p:spTree>
    <p:extLst>
      <p:ext uri="{BB962C8B-B14F-4D97-AF65-F5344CB8AC3E}">
        <p14:creationId xmlns:p14="http://schemas.microsoft.com/office/powerpoint/2010/main" val="3300208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10F97-90CD-D765-4202-EA87A856D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>
            <a:extLst>
              <a:ext uri="{FF2B5EF4-FFF2-40B4-BE49-F238E27FC236}">
                <a16:creationId xmlns:a16="http://schemas.microsoft.com/office/drawing/2014/main" id="{32FC1C03-DB3F-FEEF-EEEA-AC0EBE1F8DBB}"/>
              </a:ext>
            </a:extLst>
          </p:cNvPr>
          <p:cNvSpPr txBox="1">
            <a:spLocks/>
          </p:cNvSpPr>
          <p:nvPr/>
        </p:nvSpPr>
        <p:spPr>
          <a:xfrm>
            <a:off x="14346035" y="250504"/>
            <a:ext cx="372397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sz="1800" b="1" dirty="0">
              <a:solidFill>
                <a:schemeClr val="tx1"/>
              </a:solidFill>
              <a:latin typeface="Trebuchet MS" panose="020B0603020202020204" pitchFamily="34" charset="0"/>
              <a:ea typeface="Roboto Condensed" panose="02000000000000000000" pitchFamily="2" charset="0"/>
              <a:cs typeface="+mj-cs"/>
            </a:endParaRP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DC7EB0FE-D15B-998E-FDDA-99D4C9FD67CA}"/>
              </a:ext>
            </a:extLst>
          </p:cNvPr>
          <p:cNvSpPr txBox="1">
            <a:spLocks/>
          </p:cNvSpPr>
          <p:nvPr/>
        </p:nvSpPr>
        <p:spPr>
          <a:xfrm>
            <a:off x="449451" y="335076"/>
            <a:ext cx="16084905" cy="510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Законодательные инициативы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513DE549-B487-390F-99CC-C53B27797EBC}"/>
              </a:ext>
            </a:extLst>
          </p:cNvPr>
          <p:cNvSpPr/>
          <p:nvPr/>
        </p:nvSpPr>
        <p:spPr>
          <a:xfrm>
            <a:off x="8212905" y="3537831"/>
            <a:ext cx="3797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kern="100" dirty="0">
              <a:solidFill>
                <a:prstClr val="black"/>
              </a:solidFill>
              <a:latin typeface="Trebuchet MS" panose="020B0603020202020204" pitchFamily="34" charset="0"/>
              <a:cs typeface="Arial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3477A188-01A9-BB80-C8C3-5FFAE511605A}"/>
              </a:ext>
            </a:extLst>
          </p:cNvPr>
          <p:cNvCxnSpPr>
            <a:cxnSpLocks/>
          </p:cNvCxnSpPr>
          <p:nvPr/>
        </p:nvCxnSpPr>
        <p:spPr>
          <a:xfrm>
            <a:off x="1091534" y="4501922"/>
            <a:ext cx="155213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40005450-CEB4-69D9-3BD3-A304AED3BF1D}"/>
              </a:ext>
            </a:extLst>
          </p:cNvPr>
          <p:cNvCxnSpPr>
            <a:cxnSpLocks/>
          </p:cNvCxnSpPr>
          <p:nvPr/>
        </p:nvCxnSpPr>
        <p:spPr>
          <a:xfrm flipH="1" flipV="1">
            <a:off x="8128410" y="1215191"/>
            <a:ext cx="84495" cy="7952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3514F47F-5DCA-8DC1-8976-DAC0F3AD57AC}"/>
              </a:ext>
            </a:extLst>
          </p:cNvPr>
          <p:cNvSpPr txBox="1"/>
          <p:nvPr/>
        </p:nvSpPr>
        <p:spPr>
          <a:xfrm>
            <a:off x="1142436" y="1344181"/>
            <a:ext cx="665402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проблемы:</a:t>
            </a:r>
          </a:p>
        </p:txBody>
      </p:sp>
      <p:sp>
        <p:nvSpPr>
          <p:cNvPr id="19" name="Oval 80">
            <a:extLst>
              <a:ext uri="{FF2B5EF4-FFF2-40B4-BE49-F238E27FC236}">
                <a16:creationId xmlns:a16="http://schemas.microsoft.com/office/drawing/2014/main" id="{F8CD80F2-3109-A774-4367-29ED2C9E2685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E519FD-ABC1-F9B2-C793-B14D63788994}"/>
              </a:ext>
            </a:extLst>
          </p:cNvPr>
          <p:cNvSpPr txBox="1"/>
          <p:nvPr/>
        </p:nvSpPr>
        <p:spPr>
          <a:xfrm>
            <a:off x="1142436" y="2051427"/>
            <a:ext cx="675028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Отсутствуют нормы по вступительной части (преамбуле), основным понятиям, целям и задачам, принципам</a:t>
            </a:r>
          </a:p>
        </p:txBody>
      </p:sp>
      <p:sp>
        <p:nvSpPr>
          <p:cNvPr id="21" name="Oval 80">
            <a:extLst>
              <a:ext uri="{FF2B5EF4-FFF2-40B4-BE49-F238E27FC236}">
                <a16:creationId xmlns:a16="http://schemas.microsoft.com/office/drawing/2014/main" id="{E258A03A-E4EC-8E15-4088-776610D38C29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27846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F02E60-81F2-DF4B-6306-56B65D3297CD}"/>
              </a:ext>
            </a:extLst>
          </p:cNvPr>
          <p:cNvSpPr txBox="1"/>
          <p:nvPr/>
        </p:nvSpPr>
        <p:spPr>
          <a:xfrm>
            <a:off x="9176084" y="1344181"/>
            <a:ext cx="69702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причины: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10439D-A03F-32DE-A04F-31B0B9C9C96D}"/>
              </a:ext>
            </a:extLst>
          </p:cNvPr>
          <p:cNvSpPr txBox="1"/>
          <p:nvPr/>
        </p:nvSpPr>
        <p:spPr>
          <a:xfrm>
            <a:off x="9035152" y="2051427"/>
            <a:ext cx="731131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279400" algn="just">
              <a:buFontTx/>
              <a:buChar char="-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Необходимость уточнения целей, задач, принципов Конституционного закона;</a:t>
            </a:r>
          </a:p>
          <a:p>
            <a:pPr marL="342900" indent="279400" algn="just">
              <a:buFontTx/>
              <a:buChar char="-"/>
            </a:pP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279400" algn="just">
              <a:buFontTx/>
              <a:buChar char="-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Необходимость установления основных понятий, которыми регулируется правоотношения в сфере административно-территориального устройства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EED6912-AC3C-21D7-AA48-39D6A662A32A}"/>
              </a:ext>
            </a:extLst>
          </p:cNvPr>
          <p:cNvSpPr txBox="1"/>
          <p:nvPr/>
        </p:nvSpPr>
        <p:spPr>
          <a:xfrm>
            <a:off x="1142436" y="4545950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решения :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EB268EC-3E66-D3E4-3068-3D1825EE4EB5}"/>
              </a:ext>
            </a:extLst>
          </p:cNvPr>
          <p:cNvSpPr txBox="1"/>
          <p:nvPr/>
        </p:nvSpPr>
        <p:spPr>
          <a:xfrm>
            <a:off x="844207" y="5099278"/>
            <a:ext cx="695225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Введение целей, задач, принципов Конституционного закона;</a:t>
            </a:r>
          </a:p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	- определение основных понятий, применяемых в сфере административно-территориального устройства</a:t>
            </a:r>
          </a:p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algn="just"/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val 80">
            <a:extLst>
              <a:ext uri="{FF2B5EF4-FFF2-40B4-BE49-F238E27FC236}">
                <a16:creationId xmlns:a16="http://schemas.microsoft.com/office/drawing/2014/main" id="{5B820696-529C-3D88-46DA-3A0A69D77F44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4332632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4D9F39B-C23D-5D89-9923-5A660126C4A2}"/>
              </a:ext>
            </a:extLst>
          </p:cNvPr>
          <p:cNvSpPr txBox="1"/>
          <p:nvPr/>
        </p:nvSpPr>
        <p:spPr>
          <a:xfrm>
            <a:off x="9176084" y="4642961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Ожидаемый результат:</a:t>
            </a:r>
          </a:p>
        </p:txBody>
      </p:sp>
      <p:sp>
        <p:nvSpPr>
          <p:cNvPr id="30" name="Oval 80">
            <a:extLst>
              <a:ext uri="{FF2B5EF4-FFF2-40B4-BE49-F238E27FC236}">
                <a16:creationId xmlns:a16="http://schemas.microsoft.com/office/drawing/2014/main" id="{890E914C-F5B3-89BF-B592-626EC1A8B514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70376" y="4402972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15">
            <a:extLst>
              <a:ext uri="{FF2B5EF4-FFF2-40B4-BE49-F238E27FC236}">
                <a16:creationId xmlns:a16="http://schemas.microsoft.com/office/drawing/2014/main" id="{B84E7FCB-BB00-5209-C4CB-DDDD6F662659}"/>
              </a:ext>
            </a:extLst>
          </p:cNvPr>
          <p:cNvSpPr/>
          <p:nvPr/>
        </p:nvSpPr>
        <p:spPr>
          <a:xfrm>
            <a:off x="16178527" y="8854313"/>
            <a:ext cx="769188" cy="494862"/>
          </a:xfrm>
          <a:custGeom>
            <a:avLst/>
            <a:gdLst/>
            <a:ahLst/>
            <a:cxnLst/>
            <a:rect l="l" t="t" r="r" b="b"/>
            <a:pathLst>
              <a:path w="967140" h="812800">
                <a:moveTo>
                  <a:pt x="81342" y="0"/>
                </a:moveTo>
                <a:lnTo>
                  <a:pt x="885798" y="0"/>
                </a:lnTo>
                <a:cubicBezTo>
                  <a:pt x="907371" y="0"/>
                  <a:pt x="928061" y="8570"/>
                  <a:pt x="943315" y="23825"/>
                </a:cubicBezTo>
                <a:cubicBezTo>
                  <a:pt x="958570" y="39079"/>
                  <a:pt x="967140" y="59769"/>
                  <a:pt x="967140" y="81342"/>
                </a:cubicBezTo>
                <a:lnTo>
                  <a:pt x="967140" y="731458"/>
                </a:lnTo>
                <a:cubicBezTo>
                  <a:pt x="967140" y="776382"/>
                  <a:pt x="930722" y="812800"/>
                  <a:pt x="885798" y="812800"/>
                </a:cubicBezTo>
                <a:lnTo>
                  <a:pt x="81342" y="812800"/>
                </a:lnTo>
                <a:cubicBezTo>
                  <a:pt x="59769" y="812800"/>
                  <a:pt x="39079" y="804230"/>
                  <a:pt x="23825" y="788975"/>
                </a:cubicBezTo>
                <a:cubicBezTo>
                  <a:pt x="8570" y="773721"/>
                  <a:pt x="0" y="753031"/>
                  <a:pt x="0" y="731458"/>
                </a:cubicBezTo>
                <a:lnTo>
                  <a:pt x="0" y="81342"/>
                </a:lnTo>
                <a:cubicBezTo>
                  <a:pt x="0" y="59769"/>
                  <a:pt x="8570" y="39079"/>
                  <a:pt x="23825" y="23825"/>
                </a:cubicBezTo>
                <a:cubicBezTo>
                  <a:pt x="39079" y="8570"/>
                  <a:pt x="59769" y="0"/>
                  <a:pt x="81342" y="0"/>
                </a:cubicBezTo>
                <a:close/>
              </a:path>
            </a:pathLst>
          </a:custGeom>
          <a:solidFill>
            <a:srgbClr val="004AAD"/>
          </a:solidFill>
        </p:spPr>
      </p:sp>
      <p:sp>
        <p:nvSpPr>
          <p:cNvPr id="31" name="TextBox 17">
            <a:extLst>
              <a:ext uri="{FF2B5EF4-FFF2-40B4-BE49-F238E27FC236}">
                <a16:creationId xmlns:a16="http://schemas.microsoft.com/office/drawing/2014/main" id="{6C10F893-59E8-196E-F3C2-6853C64C8999}"/>
              </a:ext>
            </a:extLst>
          </p:cNvPr>
          <p:cNvSpPr txBox="1"/>
          <p:nvPr/>
        </p:nvSpPr>
        <p:spPr>
          <a:xfrm>
            <a:off x="16341747" y="8974658"/>
            <a:ext cx="442748" cy="240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ts val="205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6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Narrow" panose="020B0004020202020204" pitchFamily="34" charset="0"/>
                <a:ea typeface="Poppins Bold"/>
                <a:cs typeface="Poppins Bold"/>
                <a:sym typeface="Poppins Bold"/>
              </a:rPr>
              <a:t>4</a:t>
            </a:r>
            <a:endParaRPr kumimoji="0" lang="en-US" sz="146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 Narrow" panose="020B0004020202020204" pitchFamily="34" charset="0"/>
              <a:ea typeface="Poppins Bold"/>
              <a:cs typeface="Poppins Bold"/>
              <a:sym typeface="Poppins Bold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94031" y="5461269"/>
            <a:ext cx="8534400" cy="238526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250825" algn="just">
              <a:buFontTx/>
              <a:buChar char="-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Обеспечит системность и завершенность правового регулирования сферы административно-территориального устройства;</a:t>
            </a:r>
          </a:p>
          <a:p>
            <a:pPr marL="285750" indent="250825" algn="just">
              <a:buFontTx/>
              <a:buChar char="-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закрепление основных понятий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целей, задач и принципов в сфере административно-территориального устройства позволит исключить разночтение, субъективное толкование Конституционного закона</a:t>
            </a:r>
          </a:p>
          <a:p>
            <a:pPr marL="285750" indent="-285750" algn="just">
              <a:buFontTx/>
              <a:buChar char="-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265113" algn="just"/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265113"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701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63090C-332F-CDFB-E412-8980EC49D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>
            <a:extLst>
              <a:ext uri="{FF2B5EF4-FFF2-40B4-BE49-F238E27FC236}">
                <a16:creationId xmlns:a16="http://schemas.microsoft.com/office/drawing/2014/main" id="{C0EE6EFF-5EB1-B0BE-43E6-FF8ECD32C052}"/>
              </a:ext>
            </a:extLst>
          </p:cNvPr>
          <p:cNvSpPr txBox="1">
            <a:spLocks/>
          </p:cNvSpPr>
          <p:nvPr/>
        </p:nvSpPr>
        <p:spPr>
          <a:xfrm>
            <a:off x="14346035" y="250504"/>
            <a:ext cx="372397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sz="1800" b="1" dirty="0">
              <a:solidFill>
                <a:schemeClr val="tx1"/>
              </a:solidFill>
              <a:latin typeface="Trebuchet MS" panose="020B0603020202020204" pitchFamily="34" charset="0"/>
              <a:ea typeface="Roboto Condensed" panose="02000000000000000000" pitchFamily="2" charset="0"/>
              <a:cs typeface="+mj-cs"/>
            </a:endParaRP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E7DAE77A-AD2B-FF79-C677-3AF998794A8F}"/>
              </a:ext>
            </a:extLst>
          </p:cNvPr>
          <p:cNvSpPr txBox="1">
            <a:spLocks/>
          </p:cNvSpPr>
          <p:nvPr/>
        </p:nvSpPr>
        <p:spPr>
          <a:xfrm>
            <a:off x="449451" y="335076"/>
            <a:ext cx="16385530" cy="510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Законодательные инициативы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03EB6B39-E7E9-AC10-0AFF-56AB2749CC73}"/>
              </a:ext>
            </a:extLst>
          </p:cNvPr>
          <p:cNvSpPr/>
          <p:nvPr/>
        </p:nvSpPr>
        <p:spPr>
          <a:xfrm>
            <a:off x="8212905" y="3537831"/>
            <a:ext cx="3797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kern="100" dirty="0">
              <a:solidFill>
                <a:prstClr val="black"/>
              </a:solidFill>
              <a:latin typeface="Trebuchet MS" panose="020B0603020202020204" pitchFamily="34" charset="0"/>
              <a:cs typeface="Arial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04ED511E-ED16-0AB4-E0EA-ECB6D79604C0}"/>
              </a:ext>
            </a:extLst>
          </p:cNvPr>
          <p:cNvCxnSpPr>
            <a:cxnSpLocks/>
          </p:cNvCxnSpPr>
          <p:nvPr/>
        </p:nvCxnSpPr>
        <p:spPr>
          <a:xfrm>
            <a:off x="552881" y="5235829"/>
            <a:ext cx="155213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648FF7CB-A7BA-1829-A630-4F242C709330}"/>
              </a:ext>
            </a:extLst>
          </p:cNvPr>
          <p:cNvCxnSpPr>
            <a:cxnSpLocks/>
          </p:cNvCxnSpPr>
          <p:nvPr/>
        </p:nvCxnSpPr>
        <p:spPr>
          <a:xfrm flipH="1" flipV="1">
            <a:off x="8128410" y="1215191"/>
            <a:ext cx="84495" cy="7952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15C149D8-5A29-94F6-A274-3380C6CBD630}"/>
              </a:ext>
            </a:extLst>
          </p:cNvPr>
          <p:cNvSpPr txBox="1"/>
          <p:nvPr/>
        </p:nvSpPr>
        <p:spPr>
          <a:xfrm>
            <a:off x="1142436" y="1344181"/>
            <a:ext cx="665402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проблемы:</a:t>
            </a:r>
          </a:p>
        </p:txBody>
      </p:sp>
      <p:sp>
        <p:nvSpPr>
          <p:cNvPr id="19" name="Oval 80">
            <a:extLst>
              <a:ext uri="{FF2B5EF4-FFF2-40B4-BE49-F238E27FC236}">
                <a16:creationId xmlns:a16="http://schemas.microsoft.com/office/drawing/2014/main" id="{B55D0D6A-82D9-C5A7-E25F-166CE91511FE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0AAF372-6C09-08B3-7AA2-1F2B2CBC0C65}"/>
              </a:ext>
            </a:extLst>
          </p:cNvPr>
          <p:cNvSpPr txBox="1"/>
          <p:nvPr/>
        </p:nvSpPr>
        <p:spPr>
          <a:xfrm>
            <a:off x="1142436" y="2051427"/>
            <a:ext cx="675028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Уточнение понятия «поселок»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80">
            <a:extLst>
              <a:ext uri="{FF2B5EF4-FFF2-40B4-BE49-F238E27FC236}">
                <a16:creationId xmlns:a16="http://schemas.microsoft.com/office/drawing/2014/main" id="{2A87E589-AA55-3828-BDB4-96376E4E8D05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27846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B7B2C21-1871-EFC4-E22D-B40B1BF77F15}"/>
              </a:ext>
            </a:extLst>
          </p:cNvPr>
          <p:cNvSpPr txBox="1"/>
          <p:nvPr/>
        </p:nvSpPr>
        <p:spPr>
          <a:xfrm>
            <a:off x="9176084" y="1344181"/>
            <a:ext cx="69702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причины: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390EED-4D8F-73DC-DFAF-CA592B163249}"/>
              </a:ext>
            </a:extLst>
          </p:cNvPr>
          <p:cNvSpPr txBox="1"/>
          <p:nvPr/>
        </p:nvSpPr>
        <p:spPr>
          <a:xfrm>
            <a:off x="9176084" y="2051427"/>
            <a:ext cx="675028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	В настоящее время по стране существуют </a:t>
            </a:r>
            <a:b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65 сельских поселков, из них 19 поселков с численностью населения менее 3 тыс. человек</a:t>
            </a:r>
          </a:p>
          <a:p>
            <a:pPr indent="265113" algn="just"/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0B93874-D6D8-1F4A-4A12-0FBC9BD369A0}"/>
              </a:ext>
            </a:extLst>
          </p:cNvPr>
          <p:cNvSpPr txBox="1"/>
          <p:nvPr/>
        </p:nvSpPr>
        <p:spPr>
          <a:xfrm>
            <a:off x="1142436" y="5520003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решения: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2E3443-2777-9D66-A05B-239AD5DF6CE5}"/>
              </a:ext>
            </a:extLst>
          </p:cNvPr>
          <p:cNvSpPr txBox="1"/>
          <p:nvPr/>
        </p:nvSpPr>
        <p:spPr>
          <a:xfrm>
            <a:off x="1085779" y="6291062"/>
            <a:ext cx="67502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8288"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Требуется уточнение понятия «поселок» включая численность населения, проживающего в нем, а также исходя из современного социально-экономического статуса существующих поселков</a:t>
            </a:r>
          </a:p>
          <a:p>
            <a:pPr indent="268288"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Oval 80">
            <a:extLst>
              <a:ext uri="{FF2B5EF4-FFF2-40B4-BE49-F238E27FC236}">
                <a16:creationId xmlns:a16="http://schemas.microsoft.com/office/drawing/2014/main" id="{F134976A-987C-2DD3-5E00-88D391A7A6D5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5200136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C8B2A76-59A2-3683-BDF1-994266EE8625}"/>
              </a:ext>
            </a:extLst>
          </p:cNvPr>
          <p:cNvSpPr txBox="1"/>
          <p:nvPr/>
        </p:nvSpPr>
        <p:spPr>
          <a:xfrm>
            <a:off x="9176084" y="5440125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Ожидаемый результат: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816D20-D519-8CF3-0348-59D0C62D2D1C}"/>
              </a:ext>
            </a:extLst>
          </p:cNvPr>
          <p:cNvSpPr txBox="1"/>
          <p:nvPr/>
        </p:nvSpPr>
        <p:spPr>
          <a:xfrm>
            <a:off x="9176084" y="6081358"/>
            <a:ext cx="675028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4013" algn="just">
              <a:buFontTx/>
              <a:buChar char="-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Четкая классификация поселков позволяет учитывать их фактическую специализацию, численность населения и социально-экономическое значение;</a:t>
            </a:r>
          </a:p>
          <a:p>
            <a:pPr marL="342900" indent="-342900" algn="just">
              <a:buFontTx/>
              <a:buChar char="-"/>
            </a:pP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354013" algn="just">
              <a:buFontTx/>
              <a:buChar char="-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Создание основ для планирования инфраструктуры, бюджетной поддержки и развития местных сообществ, снижая риск конфликтов между уровнями государственного управления</a:t>
            </a:r>
          </a:p>
        </p:txBody>
      </p:sp>
      <p:sp>
        <p:nvSpPr>
          <p:cNvPr id="30" name="Oval 80">
            <a:extLst>
              <a:ext uri="{FF2B5EF4-FFF2-40B4-BE49-F238E27FC236}">
                <a16:creationId xmlns:a16="http://schemas.microsoft.com/office/drawing/2014/main" id="{6F1864FB-1E2A-9F75-02E3-369EAF855E3E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70376" y="5200136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15">
            <a:extLst>
              <a:ext uri="{FF2B5EF4-FFF2-40B4-BE49-F238E27FC236}">
                <a16:creationId xmlns:a16="http://schemas.microsoft.com/office/drawing/2014/main" id="{B84E7FCB-BB00-5209-C4CB-DDDD6F662659}"/>
              </a:ext>
            </a:extLst>
          </p:cNvPr>
          <p:cNvSpPr/>
          <p:nvPr/>
        </p:nvSpPr>
        <p:spPr>
          <a:xfrm>
            <a:off x="16178527" y="8854313"/>
            <a:ext cx="769188" cy="494862"/>
          </a:xfrm>
          <a:custGeom>
            <a:avLst/>
            <a:gdLst/>
            <a:ahLst/>
            <a:cxnLst/>
            <a:rect l="l" t="t" r="r" b="b"/>
            <a:pathLst>
              <a:path w="967140" h="812800">
                <a:moveTo>
                  <a:pt x="81342" y="0"/>
                </a:moveTo>
                <a:lnTo>
                  <a:pt x="885798" y="0"/>
                </a:lnTo>
                <a:cubicBezTo>
                  <a:pt x="907371" y="0"/>
                  <a:pt x="928061" y="8570"/>
                  <a:pt x="943315" y="23825"/>
                </a:cubicBezTo>
                <a:cubicBezTo>
                  <a:pt x="958570" y="39079"/>
                  <a:pt x="967140" y="59769"/>
                  <a:pt x="967140" y="81342"/>
                </a:cubicBezTo>
                <a:lnTo>
                  <a:pt x="967140" y="731458"/>
                </a:lnTo>
                <a:cubicBezTo>
                  <a:pt x="967140" y="776382"/>
                  <a:pt x="930722" y="812800"/>
                  <a:pt x="885798" y="812800"/>
                </a:cubicBezTo>
                <a:lnTo>
                  <a:pt x="81342" y="812800"/>
                </a:lnTo>
                <a:cubicBezTo>
                  <a:pt x="59769" y="812800"/>
                  <a:pt x="39079" y="804230"/>
                  <a:pt x="23825" y="788975"/>
                </a:cubicBezTo>
                <a:cubicBezTo>
                  <a:pt x="8570" y="773721"/>
                  <a:pt x="0" y="753031"/>
                  <a:pt x="0" y="731458"/>
                </a:cubicBezTo>
                <a:lnTo>
                  <a:pt x="0" y="81342"/>
                </a:lnTo>
                <a:cubicBezTo>
                  <a:pt x="0" y="59769"/>
                  <a:pt x="8570" y="39079"/>
                  <a:pt x="23825" y="23825"/>
                </a:cubicBezTo>
                <a:cubicBezTo>
                  <a:pt x="39079" y="8570"/>
                  <a:pt x="59769" y="0"/>
                  <a:pt x="81342" y="0"/>
                </a:cubicBezTo>
                <a:close/>
              </a:path>
            </a:pathLst>
          </a:custGeom>
          <a:solidFill>
            <a:srgbClr val="004AAD"/>
          </a:solidFill>
        </p:spPr>
      </p:sp>
      <p:sp>
        <p:nvSpPr>
          <p:cNvPr id="31" name="TextBox 17">
            <a:extLst>
              <a:ext uri="{FF2B5EF4-FFF2-40B4-BE49-F238E27FC236}">
                <a16:creationId xmlns:a16="http://schemas.microsoft.com/office/drawing/2014/main" id="{6C10F893-59E8-196E-F3C2-6853C64C8999}"/>
              </a:ext>
            </a:extLst>
          </p:cNvPr>
          <p:cNvSpPr txBox="1"/>
          <p:nvPr/>
        </p:nvSpPr>
        <p:spPr>
          <a:xfrm>
            <a:off x="16341747" y="8974658"/>
            <a:ext cx="442748" cy="240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ts val="205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6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Narrow" panose="020B0004020202020204" pitchFamily="34" charset="0"/>
                <a:ea typeface="Poppins Bold"/>
                <a:cs typeface="Poppins Bold"/>
                <a:sym typeface="Poppins Bold"/>
              </a:rPr>
              <a:t>5</a:t>
            </a:r>
            <a:endParaRPr kumimoji="0" lang="en-US" sz="146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 Narrow" panose="020B0004020202020204" pitchFamily="34" charset="0"/>
              <a:ea typeface="Poppins Bold"/>
              <a:cs typeface="Poppins Bold"/>
              <a:sym typeface="Poppins Bold"/>
            </a:endParaRPr>
          </a:p>
        </p:txBody>
      </p:sp>
    </p:spTree>
    <p:extLst>
      <p:ext uri="{BB962C8B-B14F-4D97-AF65-F5344CB8AC3E}">
        <p14:creationId xmlns:p14="http://schemas.microsoft.com/office/powerpoint/2010/main" val="882055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/>
          <p:cNvSpPr txBox="1">
            <a:spLocks/>
          </p:cNvSpPr>
          <p:nvPr/>
        </p:nvSpPr>
        <p:spPr>
          <a:xfrm>
            <a:off x="14346035" y="250504"/>
            <a:ext cx="372397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sz="1800" b="1" dirty="0">
              <a:solidFill>
                <a:schemeClr val="tx1"/>
              </a:solidFill>
              <a:latin typeface="Trebuchet MS" panose="020B0603020202020204" pitchFamily="34" charset="0"/>
              <a:ea typeface="Roboto Condensed" panose="02000000000000000000" pitchFamily="2" charset="0"/>
              <a:cs typeface="+mj-cs"/>
            </a:endParaRP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80B81131-7E17-47F0-B121-D8267D573325}"/>
              </a:ext>
            </a:extLst>
          </p:cNvPr>
          <p:cNvSpPr txBox="1">
            <a:spLocks/>
          </p:cNvSpPr>
          <p:nvPr/>
        </p:nvSpPr>
        <p:spPr>
          <a:xfrm>
            <a:off x="449451" y="335076"/>
            <a:ext cx="16385530" cy="510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Законодательные инициативы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8212905" y="3537831"/>
            <a:ext cx="3797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kern="100" dirty="0">
              <a:solidFill>
                <a:prstClr val="black"/>
              </a:solidFill>
              <a:latin typeface="Trebuchet MS" panose="020B0603020202020204" pitchFamily="34" charset="0"/>
              <a:cs typeface="Arial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F8B6A09A-321E-46C1-B1E3-9F84557A6500}"/>
              </a:ext>
            </a:extLst>
          </p:cNvPr>
          <p:cNvCxnSpPr>
            <a:cxnSpLocks/>
          </p:cNvCxnSpPr>
          <p:nvPr/>
        </p:nvCxnSpPr>
        <p:spPr>
          <a:xfrm>
            <a:off x="552881" y="5235829"/>
            <a:ext cx="155213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76040524-552E-4EA4-B38C-88AF43C783F4}"/>
              </a:ext>
            </a:extLst>
          </p:cNvPr>
          <p:cNvCxnSpPr>
            <a:cxnSpLocks/>
          </p:cNvCxnSpPr>
          <p:nvPr/>
        </p:nvCxnSpPr>
        <p:spPr>
          <a:xfrm flipH="1" flipV="1">
            <a:off x="8128410" y="1215191"/>
            <a:ext cx="84495" cy="7952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2FE48157-EE06-4CF7-A27E-71524E2B97B7}"/>
              </a:ext>
            </a:extLst>
          </p:cNvPr>
          <p:cNvSpPr txBox="1"/>
          <p:nvPr/>
        </p:nvSpPr>
        <p:spPr>
          <a:xfrm>
            <a:off x="1142436" y="1344181"/>
            <a:ext cx="665402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проблемы:</a:t>
            </a:r>
          </a:p>
        </p:txBody>
      </p:sp>
      <p:sp>
        <p:nvSpPr>
          <p:cNvPr id="19" name="Oval 80">
            <a:extLst>
              <a:ext uri="{FF2B5EF4-FFF2-40B4-BE49-F238E27FC236}">
                <a16:creationId xmlns:a16="http://schemas.microsoft.com/office/drawing/2014/main" id="{B7237AAD-715A-498E-86C6-9A69FF4DC526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D5A222-2AE0-4414-BEED-30FCE5219894}"/>
              </a:ext>
            </a:extLst>
          </p:cNvPr>
          <p:cNvSpPr txBox="1"/>
          <p:nvPr/>
        </p:nvSpPr>
        <p:spPr>
          <a:xfrm>
            <a:off x="8846995" y="1914195"/>
            <a:ext cx="675028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4500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По стране существуют 8 городов областного значения с численностью населения менее 50 тыс. человек: Курчатов (9,8 тыс. чел.), Текели (29,6 тыс. чел.), Приозёрск (10,6 тыс. чел.), Сарань (43,2 тыс. чел.), Аркалык (27,1 тыс. чел.), </a:t>
            </a:r>
            <a:r>
              <a:rPr lang="ru-RU" sz="1900" dirty="0" err="1">
                <a:latin typeface="Arial" panose="020B0604020202020204" pitchFamily="34" charset="0"/>
                <a:cs typeface="Arial" panose="020B0604020202020204" pitchFamily="34" charset="0"/>
              </a:rPr>
              <a:t>Лисаковск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(34,3 тыс. чел.), Байконыр (31,2 тыс. чел.) и Каражал (17,1 тыс. чел.), но имеющие важное промышленное, культурное или историческое значение, перспективу дальнейшего социально-экономического развития и роста численности населения</a:t>
            </a:r>
          </a:p>
        </p:txBody>
      </p:sp>
      <p:sp>
        <p:nvSpPr>
          <p:cNvPr id="21" name="Oval 80">
            <a:extLst>
              <a:ext uri="{FF2B5EF4-FFF2-40B4-BE49-F238E27FC236}">
                <a16:creationId xmlns:a16="http://schemas.microsoft.com/office/drawing/2014/main" id="{1A0FE9D0-F58C-413D-AE79-77ADF07AB42C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27846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52FC316-1364-4AFC-ABE4-F3E60A606486}"/>
              </a:ext>
            </a:extLst>
          </p:cNvPr>
          <p:cNvSpPr txBox="1"/>
          <p:nvPr/>
        </p:nvSpPr>
        <p:spPr>
          <a:xfrm>
            <a:off x="9176084" y="1344181"/>
            <a:ext cx="69702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причины: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07B7191-89CD-47A7-9E67-136BC3552F1A}"/>
              </a:ext>
            </a:extLst>
          </p:cNvPr>
          <p:cNvSpPr txBox="1"/>
          <p:nvPr/>
        </p:nvSpPr>
        <p:spPr>
          <a:xfrm>
            <a:off x="384480" y="6440720"/>
            <a:ext cx="7640583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Требуется уточнение понятия «город областного значения» с включением соответствующей формулировки в целях сохранения статуса городов областного значения </a:t>
            </a:r>
            <a:b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 численностью населения менее 50 тыс. человек. </a:t>
            </a:r>
          </a:p>
          <a:p>
            <a:pPr indent="265113"/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265113" algn="just"/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265113" algn="just"/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6FC0C4B-32D0-4E99-A637-97057139E273}"/>
              </a:ext>
            </a:extLst>
          </p:cNvPr>
          <p:cNvSpPr txBox="1"/>
          <p:nvPr/>
        </p:nvSpPr>
        <p:spPr>
          <a:xfrm>
            <a:off x="1142436" y="5413454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решения: </a:t>
            </a:r>
          </a:p>
        </p:txBody>
      </p:sp>
      <p:sp>
        <p:nvSpPr>
          <p:cNvPr id="26" name="Oval 80">
            <a:extLst>
              <a:ext uri="{FF2B5EF4-FFF2-40B4-BE49-F238E27FC236}">
                <a16:creationId xmlns:a16="http://schemas.microsoft.com/office/drawing/2014/main" id="{4B220A99-340A-4A24-AEC8-BA76A7FEB49E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5200136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B211799-9E56-476D-943D-EC706352DA17}"/>
              </a:ext>
            </a:extLst>
          </p:cNvPr>
          <p:cNvSpPr txBox="1"/>
          <p:nvPr/>
        </p:nvSpPr>
        <p:spPr>
          <a:xfrm>
            <a:off x="9176084" y="5440125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Ожидаемый результат: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1155EF3-11A7-44E3-BD21-253FC6423473}"/>
              </a:ext>
            </a:extLst>
          </p:cNvPr>
          <p:cNvSpPr txBox="1"/>
          <p:nvPr/>
        </p:nvSpPr>
        <p:spPr>
          <a:xfrm>
            <a:off x="8448599" y="6081358"/>
            <a:ext cx="8169938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- Сохранение преемственности действующего правового регулирования и обеспечение возможности сохранения статуса таких городов при наличии их объективной значимости для развития соответствующей территории </a:t>
            </a:r>
          </a:p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- Обеспечение административной самостоятельности, бюджетного финансирования, экономической устойчивости для социально-экономического развития городов областного значения </a:t>
            </a:r>
          </a:p>
          <a:p>
            <a:pPr indent="265113" algn="just"/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265113" algn="just">
              <a:buFontTx/>
              <a:buChar char="-"/>
            </a:pP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val 80">
            <a:extLst>
              <a:ext uri="{FF2B5EF4-FFF2-40B4-BE49-F238E27FC236}">
                <a16:creationId xmlns:a16="http://schemas.microsoft.com/office/drawing/2014/main" id="{BC9BE08D-FFB2-4E0E-A1CD-AB44BB2D4211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70376" y="5200136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15">
            <a:extLst>
              <a:ext uri="{FF2B5EF4-FFF2-40B4-BE49-F238E27FC236}">
                <a16:creationId xmlns:a16="http://schemas.microsoft.com/office/drawing/2014/main" id="{B84E7FCB-BB00-5209-C4CB-DDDD6F662659}"/>
              </a:ext>
            </a:extLst>
          </p:cNvPr>
          <p:cNvSpPr/>
          <p:nvPr/>
        </p:nvSpPr>
        <p:spPr>
          <a:xfrm>
            <a:off x="16178527" y="8854313"/>
            <a:ext cx="769188" cy="494862"/>
          </a:xfrm>
          <a:custGeom>
            <a:avLst/>
            <a:gdLst/>
            <a:ahLst/>
            <a:cxnLst/>
            <a:rect l="l" t="t" r="r" b="b"/>
            <a:pathLst>
              <a:path w="967140" h="812800">
                <a:moveTo>
                  <a:pt x="81342" y="0"/>
                </a:moveTo>
                <a:lnTo>
                  <a:pt x="885798" y="0"/>
                </a:lnTo>
                <a:cubicBezTo>
                  <a:pt x="907371" y="0"/>
                  <a:pt x="928061" y="8570"/>
                  <a:pt x="943315" y="23825"/>
                </a:cubicBezTo>
                <a:cubicBezTo>
                  <a:pt x="958570" y="39079"/>
                  <a:pt x="967140" y="59769"/>
                  <a:pt x="967140" y="81342"/>
                </a:cubicBezTo>
                <a:lnTo>
                  <a:pt x="967140" y="731458"/>
                </a:lnTo>
                <a:cubicBezTo>
                  <a:pt x="967140" y="776382"/>
                  <a:pt x="930722" y="812800"/>
                  <a:pt x="885798" y="812800"/>
                </a:cubicBezTo>
                <a:lnTo>
                  <a:pt x="81342" y="812800"/>
                </a:lnTo>
                <a:cubicBezTo>
                  <a:pt x="59769" y="812800"/>
                  <a:pt x="39079" y="804230"/>
                  <a:pt x="23825" y="788975"/>
                </a:cubicBezTo>
                <a:cubicBezTo>
                  <a:pt x="8570" y="773721"/>
                  <a:pt x="0" y="753031"/>
                  <a:pt x="0" y="731458"/>
                </a:cubicBezTo>
                <a:lnTo>
                  <a:pt x="0" y="81342"/>
                </a:lnTo>
                <a:cubicBezTo>
                  <a:pt x="0" y="59769"/>
                  <a:pt x="8570" y="39079"/>
                  <a:pt x="23825" y="23825"/>
                </a:cubicBezTo>
                <a:cubicBezTo>
                  <a:pt x="39079" y="8570"/>
                  <a:pt x="59769" y="0"/>
                  <a:pt x="81342" y="0"/>
                </a:cubicBezTo>
                <a:close/>
              </a:path>
            </a:pathLst>
          </a:custGeom>
          <a:solidFill>
            <a:srgbClr val="004AAD"/>
          </a:solidFill>
        </p:spPr>
      </p:sp>
      <p:sp>
        <p:nvSpPr>
          <p:cNvPr id="31" name="TextBox 17">
            <a:extLst>
              <a:ext uri="{FF2B5EF4-FFF2-40B4-BE49-F238E27FC236}">
                <a16:creationId xmlns:a16="http://schemas.microsoft.com/office/drawing/2014/main" id="{6C10F893-59E8-196E-F3C2-6853C64C8999}"/>
              </a:ext>
            </a:extLst>
          </p:cNvPr>
          <p:cNvSpPr txBox="1"/>
          <p:nvPr/>
        </p:nvSpPr>
        <p:spPr>
          <a:xfrm>
            <a:off x="16341747" y="8974658"/>
            <a:ext cx="442748" cy="240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ts val="205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6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Narrow" panose="020B0004020202020204" pitchFamily="34" charset="0"/>
                <a:ea typeface="Poppins Bold"/>
                <a:cs typeface="Poppins Bold"/>
                <a:sym typeface="Poppins Bold"/>
              </a:rPr>
              <a:t>6</a:t>
            </a:r>
            <a:endParaRPr kumimoji="0" lang="en-US" sz="146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 Narrow" panose="020B0004020202020204" pitchFamily="34" charset="0"/>
              <a:ea typeface="Poppins Bold"/>
              <a:cs typeface="Poppins Bold"/>
              <a:sym typeface="Poppins Bold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07B7191-89CD-47A7-9E67-136BC3552F1A}"/>
              </a:ext>
            </a:extLst>
          </p:cNvPr>
          <p:cNvSpPr txBox="1"/>
          <p:nvPr/>
        </p:nvSpPr>
        <p:spPr>
          <a:xfrm>
            <a:off x="585163" y="2269663"/>
            <a:ext cx="658006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Уточнение понятия «город областного значения» </a:t>
            </a:r>
          </a:p>
          <a:p>
            <a:pPr indent="265113" algn="just"/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994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2C1E3-0F20-8B93-C7CA-7CDD6A95C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>
            <a:extLst>
              <a:ext uri="{FF2B5EF4-FFF2-40B4-BE49-F238E27FC236}">
                <a16:creationId xmlns:a16="http://schemas.microsoft.com/office/drawing/2014/main" id="{E07A8499-301A-D503-7DC6-1BD452A70CA5}"/>
              </a:ext>
            </a:extLst>
          </p:cNvPr>
          <p:cNvSpPr txBox="1">
            <a:spLocks/>
          </p:cNvSpPr>
          <p:nvPr/>
        </p:nvSpPr>
        <p:spPr>
          <a:xfrm>
            <a:off x="14346035" y="250504"/>
            <a:ext cx="372397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sz="1800" b="1" dirty="0">
              <a:solidFill>
                <a:schemeClr val="tx1"/>
              </a:solidFill>
              <a:latin typeface="Trebuchet MS" panose="020B0603020202020204" pitchFamily="34" charset="0"/>
              <a:ea typeface="Roboto Condensed" panose="02000000000000000000" pitchFamily="2" charset="0"/>
              <a:cs typeface="+mj-cs"/>
            </a:endParaRP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9FD34725-B40A-6130-442F-442A4C4C0C7C}"/>
              </a:ext>
            </a:extLst>
          </p:cNvPr>
          <p:cNvSpPr txBox="1">
            <a:spLocks/>
          </p:cNvSpPr>
          <p:nvPr/>
        </p:nvSpPr>
        <p:spPr>
          <a:xfrm>
            <a:off x="449451" y="335076"/>
            <a:ext cx="16385530" cy="510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Законодательные инициативы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F4625E6A-B94A-F0B4-8B4B-114D955B894D}"/>
              </a:ext>
            </a:extLst>
          </p:cNvPr>
          <p:cNvSpPr/>
          <p:nvPr/>
        </p:nvSpPr>
        <p:spPr>
          <a:xfrm>
            <a:off x="8212905" y="3537831"/>
            <a:ext cx="3797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kern="100" dirty="0">
              <a:solidFill>
                <a:prstClr val="black"/>
              </a:solidFill>
              <a:latin typeface="Trebuchet MS" panose="020B0603020202020204" pitchFamily="34" charset="0"/>
              <a:cs typeface="Arial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42C49BD8-3BA6-E219-E4C5-A145930553BC}"/>
              </a:ext>
            </a:extLst>
          </p:cNvPr>
          <p:cNvCxnSpPr>
            <a:cxnSpLocks/>
          </p:cNvCxnSpPr>
          <p:nvPr/>
        </p:nvCxnSpPr>
        <p:spPr>
          <a:xfrm>
            <a:off x="552881" y="5235829"/>
            <a:ext cx="155213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A80A4A1A-C0F4-813B-3105-7D6BB6423CDB}"/>
              </a:ext>
            </a:extLst>
          </p:cNvPr>
          <p:cNvCxnSpPr>
            <a:cxnSpLocks/>
          </p:cNvCxnSpPr>
          <p:nvPr/>
        </p:nvCxnSpPr>
        <p:spPr>
          <a:xfrm flipH="1" flipV="1">
            <a:off x="8128410" y="1215191"/>
            <a:ext cx="84495" cy="7952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86568430-8174-52F8-BC96-33E60885FCA7}"/>
              </a:ext>
            </a:extLst>
          </p:cNvPr>
          <p:cNvSpPr txBox="1"/>
          <p:nvPr/>
        </p:nvSpPr>
        <p:spPr>
          <a:xfrm>
            <a:off x="1142436" y="1344181"/>
            <a:ext cx="665402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проблемы:</a:t>
            </a:r>
          </a:p>
        </p:txBody>
      </p:sp>
      <p:sp>
        <p:nvSpPr>
          <p:cNvPr id="19" name="Oval 80">
            <a:extLst>
              <a:ext uri="{FF2B5EF4-FFF2-40B4-BE49-F238E27FC236}">
                <a16:creationId xmlns:a16="http://schemas.microsoft.com/office/drawing/2014/main" id="{41BCA6D8-9166-14CC-B287-91C18FF48C64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FF4860-A624-0D31-67BF-F9D9EEA394B7}"/>
              </a:ext>
            </a:extLst>
          </p:cNvPr>
          <p:cNvSpPr txBox="1"/>
          <p:nvPr/>
        </p:nvSpPr>
        <p:spPr>
          <a:xfrm>
            <a:off x="1142436" y="2051427"/>
            <a:ext cx="67502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Отнесение городских поселков к категории сельских населенных пунктов 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80">
            <a:extLst>
              <a:ext uri="{FF2B5EF4-FFF2-40B4-BE49-F238E27FC236}">
                <a16:creationId xmlns:a16="http://schemas.microsoft.com/office/drawing/2014/main" id="{3EF943A7-85A1-0B6C-8FCD-CF839AF46E02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27846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4B528C0-91F0-2B0A-7123-5B8915FDCB1E}"/>
              </a:ext>
            </a:extLst>
          </p:cNvPr>
          <p:cNvSpPr txBox="1"/>
          <p:nvPr/>
        </p:nvSpPr>
        <p:spPr>
          <a:xfrm>
            <a:off x="9176084" y="1344181"/>
            <a:ext cx="69702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причины: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C12CE0-77D5-2196-6AA1-9676DB38DAE5}"/>
              </a:ext>
            </a:extLst>
          </p:cNvPr>
          <p:cNvSpPr txBox="1"/>
          <p:nvPr/>
        </p:nvSpPr>
        <p:spPr>
          <a:xfrm>
            <a:off x="8445597" y="2051427"/>
            <a:ext cx="748076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2300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Уровень развития 28 поселков, находящихся в административном подчинении городов областного значения имеют сельский уклад жизни и не обладают признаками городских населенных пунктов пунктов</a:t>
            </a:r>
          </a:p>
          <a:p>
            <a:pPr indent="622300" algn="just"/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265113" algn="just"/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7A3141-2ADC-5A10-58B3-60DA1444F1A3}"/>
              </a:ext>
            </a:extLst>
          </p:cNvPr>
          <p:cNvSpPr txBox="1"/>
          <p:nvPr/>
        </p:nvSpPr>
        <p:spPr>
          <a:xfrm>
            <a:off x="1142436" y="5413454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решения: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289ED35-1462-984B-01D2-D5E31E62EC3E}"/>
              </a:ext>
            </a:extLst>
          </p:cNvPr>
          <p:cNvSpPr txBox="1"/>
          <p:nvPr/>
        </p:nvSpPr>
        <p:spPr>
          <a:xfrm>
            <a:off x="854686" y="5943561"/>
            <a:ext cx="730112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	Уточнение категории городских поселков для более точного отражения их социально-экономических и территориальных характеристик </a:t>
            </a:r>
          </a:p>
        </p:txBody>
      </p:sp>
      <p:sp>
        <p:nvSpPr>
          <p:cNvPr id="26" name="Oval 80">
            <a:extLst>
              <a:ext uri="{FF2B5EF4-FFF2-40B4-BE49-F238E27FC236}">
                <a16:creationId xmlns:a16="http://schemas.microsoft.com/office/drawing/2014/main" id="{A378C6CE-C007-C542-7C22-3DB02D1CB0DC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5200136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CB50F7B-0659-EBA2-2AF5-4E6FBF523D30}"/>
              </a:ext>
            </a:extLst>
          </p:cNvPr>
          <p:cNvSpPr txBox="1"/>
          <p:nvPr/>
        </p:nvSpPr>
        <p:spPr>
          <a:xfrm>
            <a:off x="9176084" y="5440125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Ожидаемый результат: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882292-8F30-97E3-52A2-6F74FA7B9842}"/>
              </a:ext>
            </a:extLst>
          </p:cNvPr>
          <p:cNvSpPr txBox="1"/>
          <p:nvPr/>
        </p:nvSpPr>
        <p:spPr>
          <a:xfrm>
            <a:off x="8487799" y="6188150"/>
            <a:ext cx="8300581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>
              <a:buFontTx/>
              <a:buChar char="-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более точной структуры категорий населенных пунктов </a:t>
            </a:r>
          </a:p>
          <a:p>
            <a:pPr indent="265113" algn="just">
              <a:buFontTx/>
              <a:buChar char="-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Предоставление возможности для сельских жителей по участию в соответствующих мерах государственной поддержки для сельской местности, а также участия  в программах развития сельских территорий </a:t>
            </a:r>
          </a:p>
          <a:p>
            <a:pPr indent="265113" algn="just">
              <a:buFontTx/>
              <a:buChar char="-"/>
            </a:pP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val 80">
            <a:extLst>
              <a:ext uri="{FF2B5EF4-FFF2-40B4-BE49-F238E27FC236}">
                <a16:creationId xmlns:a16="http://schemas.microsoft.com/office/drawing/2014/main" id="{16C00D92-7A94-BA5B-2A4B-97FFCA2DFCDC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70376" y="5200136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15">
            <a:extLst>
              <a:ext uri="{FF2B5EF4-FFF2-40B4-BE49-F238E27FC236}">
                <a16:creationId xmlns:a16="http://schemas.microsoft.com/office/drawing/2014/main" id="{B84E7FCB-BB00-5209-C4CB-DDDD6F662659}"/>
              </a:ext>
            </a:extLst>
          </p:cNvPr>
          <p:cNvSpPr/>
          <p:nvPr/>
        </p:nvSpPr>
        <p:spPr>
          <a:xfrm>
            <a:off x="16178527" y="8854313"/>
            <a:ext cx="769188" cy="494862"/>
          </a:xfrm>
          <a:custGeom>
            <a:avLst/>
            <a:gdLst/>
            <a:ahLst/>
            <a:cxnLst/>
            <a:rect l="l" t="t" r="r" b="b"/>
            <a:pathLst>
              <a:path w="967140" h="812800">
                <a:moveTo>
                  <a:pt x="81342" y="0"/>
                </a:moveTo>
                <a:lnTo>
                  <a:pt x="885798" y="0"/>
                </a:lnTo>
                <a:cubicBezTo>
                  <a:pt x="907371" y="0"/>
                  <a:pt x="928061" y="8570"/>
                  <a:pt x="943315" y="23825"/>
                </a:cubicBezTo>
                <a:cubicBezTo>
                  <a:pt x="958570" y="39079"/>
                  <a:pt x="967140" y="59769"/>
                  <a:pt x="967140" y="81342"/>
                </a:cubicBezTo>
                <a:lnTo>
                  <a:pt x="967140" y="731458"/>
                </a:lnTo>
                <a:cubicBezTo>
                  <a:pt x="967140" y="776382"/>
                  <a:pt x="930722" y="812800"/>
                  <a:pt x="885798" y="812800"/>
                </a:cubicBezTo>
                <a:lnTo>
                  <a:pt x="81342" y="812800"/>
                </a:lnTo>
                <a:cubicBezTo>
                  <a:pt x="59769" y="812800"/>
                  <a:pt x="39079" y="804230"/>
                  <a:pt x="23825" y="788975"/>
                </a:cubicBezTo>
                <a:cubicBezTo>
                  <a:pt x="8570" y="773721"/>
                  <a:pt x="0" y="753031"/>
                  <a:pt x="0" y="731458"/>
                </a:cubicBezTo>
                <a:lnTo>
                  <a:pt x="0" y="81342"/>
                </a:lnTo>
                <a:cubicBezTo>
                  <a:pt x="0" y="59769"/>
                  <a:pt x="8570" y="39079"/>
                  <a:pt x="23825" y="23825"/>
                </a:cubicBezTo>
                <a:cubicBezTo>
                  <a:pt x="39079" y="8570"/>
                  <a:pt x="59769" y="0"/>
                  <a:pt x="81342" y="0"/>
                </a:cubicBezTo>
                <a:close/>
              </a:path>
            </a:pathLst>
          </a:custGeom>
          <a:solidFill>
            <a:srgbClr val="004AAD"/>
          </a:solidFill>
        </p:spPr>
      </p:sp>
      <p:sp>
        <p:nvSpPr>
          <p:cNvPr id="31" name="TextBox 17">
            <a:extLst>
              <a:ext uri="{FF2B5EF4-FFF2-40B4-BE49-F238E27FC236}">
                <a16:creationId xmlns:a16="http://schemas.microsoft.com/office/drawing/2014/main" id="{6C10F893-59E8-196E-F3C2-6853C64C8999}"/>
              </a:ext>
            </a:extLst>
          </p:cNvPr>
          <p:cNvSpPr txBox="1"/>
          <p:nvPr/>
        </p:nvSpPr>
        <p:spPr>
          <a:xfrm>
            <a:off x="16341747" y="8974658"/>
            <a:ext cx="442748" cy="240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ts val="205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6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Narrow" panose="020B0004020202020204" pitchFamily="34" charset="0"/>
                <a:ea typeface="Poppins Bold"/>
                <a:cs typeface="Poppins Bold"/>
                <a:sym typeface="Poppins Bold"/>
              </a:rPr>
              <a:t>7</a:t>
            </a:r>
            <a:endParaRPr kumimoji="0" lang="en-US" sz="146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 Narrow" panose="020B0004020202020204" pitchFamily="34" charset="0"/>
              <a:ea typeface="Poppins Bold"/>
              <a:cs typeface="Poppins Bold"/>
              <a:sym typeface="Poppins Bold"/>
            </a:endParaRPr>
          </a:p>
        </p:txBody>
      </p:sp>
    </p:spTree>
    <p:extLst>
      <p:ext uri="{BB962C8B-B14F-4D97-AF65-F5344CB8AC3E}">
        <p14:creationId xmlns:p14="http://schemas.microsoft.com/office/powerpoint/2010/main" val="112522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AE493-61C1-16A0-FD66-F97370DDC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>
            <a:extLst>
              <a:ext uri="{FF2B5EF4-FFF2-40B4-BE49-F238E27FC236}">
                <a16:creationId xmlns:a16="http://schemas.microsoft.com/office/drawing/2014/main" id="{1590AE82-74C8-3F0A-68DD-C50FD422389E}"/>
              </a:ext>
            </a:extLst>
          </p:cNvPr>
          <p:cNvSpPr txBox="1">
            <a:spLocks/>
          </p:cNvSpPr>
          <p:nvPr/>
        </p:nvSpPr>
        <p:spPr>
          <a:xfrm>
            <a:off x="14346035" y="250504"/>
            <a:ext cx="372397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sz="1800" b="1" dirty="0">
              <a:solidFill>
                <a:schemeClr val="tx1"/>
              </a:solidFill>
              <a:latin typeface="Trebuchet MS" panose="020B0603020202020204" pitchFamily="34" charset="0"/>
              <a:ea typeface="Roboto Condensed" panose="02000000000000000000" pitchFamily="2" charset="0"/>
              <a:cs typeface="+mj-cs"/>
            </a:endParaRP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A5B1914B-7F2B-1B72-D832-63F6023B6B63}"/>
              </a:ext>
            </a:extLst>
          </p:cNvPr>
          <p:cNvSpPr txBox="1">
            <a:spLocks/>
          </p:cNvSpPr>
          <p:nvPr/>
        </p:nvSpPr>
        <p:spPr>
          <a:xfrm>
            <a:off x="449451" y="335076"/>
            <a:ext cx="16210165" cy="510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Законодательные инициативы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74D70A82-3BE8-DEA3-EEFE-1FAA875B9DAB}"/>
              </a:ext>
            </a:extLst>
          </p:cNvPr>
          <p:cNvSpPr/>
          <p:nvPr/>
        </p:nvSpPr>
        <p:spPr>
          <a:xfrm>
            <a:off x="8212905" y="3537831"/>
            <a:ext cx="3797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kern="100" dirty="0">
              <a:solidFill>
                <a:prstClr val="black"/>
              </a:solidFill>
              <a:latin typeface="Trebuchet MS" panose="020B0603020202020204" pitchFamily="34" charset="0"/>
              <a:cs typeface="Arial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B15FDA1F-F11D-171C-A794-367EC431DEA8}"/>
              </a:ext>
            </a:extLst>
          </p:cNvPr>
          <p:cNvCxnSpPr>
            <a:cxnSpLocks/>
          </p:cNvCxnSpPr>
          <p:nvPr/>
        </p:nvCxnSpPr>
        <p:spPr>
          <a:xfrm>
            <a:off x="552881" y="5235829"/>
            <a:ext cx="155213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F25D89F-9DC1-BA72-2DB4-BE11D9032A97}"/>
              </a:ext>
            </a:extLst>
          </p:cNvPr>
          <p:cNvCxnSpPr>
            <a:cxnSpLocks/>
          </p:cNvCxnSpPr>
          <p:nvPr/>
        </p:nvCxnSpPr>
        <p:spPr>
          <a:xfrm flipH="1" flipV="1">
            <a:off x="8128410" y="1215191"/>
            <a:ext cx="84495" cy="7952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3CBD842-BF1A-95EE-2D0F-7BEE94589E86}"/>
              </a:ext>
            </a:extLst>
          </p:cNvPr>
          <p:cNvSpPr txBox="1"/>
          <p:nvPr/>
        </p:nvSpPr>
        <p:spPr>
          <a:xfrm>
            <a:off x="1142436" y="1344181"/>
            <a:ext cx="66540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проблемы:</a:t>
            </a:r>
          </a:p>
          <a:p>
            <a:endParaRPr lang="ru-RU" sz="21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80">
            <a:extLst>
              <a:ext uri="{FF2B5EF4-FFF2-40B4-BE49-F238E27FC236}">
                <a16:creationId xmlns:a16="http://schemas.microsoft.com/office/drawing/2014/main" id="{C3183933-7E6E-169D-4B3E-D75CB0CD998C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87B66E-B351-6584-FA11-8D9224798CF3}"/>
              </a:ext>
            </a:extLst>
          </p:cNvPr>
          <p:cNvSpPr txBox="1"/>
          <p:nvPr/>
        </p:nvSpPr>
        <p:spPr>
          <a:xfrm>
            <a:off x="1142436" y="2051427"/>
            <a:ext cx="675028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Термин «крестьянские поселения» не отражает современную систему административно-территориального устройства страны 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80">
            <a:extLst>
              <a:ext uri="{FF2B5EF4-FFF2-40B4-BE49-F238E27FC236}">
                <a16:creationId xmlns:a16="http://schemas.microsoft.com/office/drawing/2014/main" id="{2056B886-6DCC-BAA4-AF9C-F460407686AA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27846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3648A1-160C-C54C-9A6C-632DE8FF32FE}"/>
              </a:ext>
            </a:extLst>
          </p:cNvPr>
          <p:cNvSpPr txBox="1"/>
          <p:nvPr/>
        </p:nvSpPr>
        <p:spPr>
          <a:xfrm>
            <a:off x="9176084" y="1344181"/>
            <a:ext cx="69702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причины: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D1C8172-7236-A8A1-CDC2-974AC9E48BB9}"/>
              </a:ext>
            </a:extLst>
          </p:cNvPr>
          <p:cNvSpPr txBox="1"/>
          <p:nvPr/>
        </p:nvSpPr>
        <p:spPr>
          <a:xfrm>
            <a:off x="8570116" y="2138636"/>
            <a:ext cx="760841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Не уточнено понятие «крестьянское и иные поселения» и не определены составные части таких поселений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78891DD-5796-10AA-CE85-53A76E4D421B}"/>
              </a:ext>
            </a:extLst>
          </p:cNvPr>
          <p:cNvSpPr txBox="1"/>
          <p:nvPr/>
        </p:nvSpPr>
        <p:spPr>
          <a:xfrm>
            <a:off x="1142436" y="5413454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решения: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2B1441-890D-A7ED-8C9C-FCC5D55F8670}"/>
              </a:ext>
            </a:extLst>
          </p:cNvPr>
          <p:cNvSpPr txBox="1"/>
          <p:nvPr/>
        </p:nvSpPr>
        <p:spPr>
          <a:xfrm>
            <a:off x="1142435" y="5855623"/>
            <a:ext cx="675028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Введение понятия «Обособленные поселения»</a:t>
            </a:r>
          </a:p>
        </p:txBody>
      </p:sp>
      <p:sp>
        <p:nvSpPr>
          <p:cNvPr id="26" name="Oval 80">
            <a:extLst>
              <a:ext uri="{FF2B5EF4-FFF2-40B4-BE49-F238E27FC236}">
                <a16:creationId xmlns:a16="http://schemas.microsoft.com/office/drawing/2014/main" id="{209F4961-CD1B-8F90-33D9-3657E94C4B0C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5200136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A25599-54E1-423A-1D96-06EC20EF9D1A}"/>
              </a:ext>
            </a:extLst>
          </p:cNvPr>
          <p:cNvSpPr txBox="1"/>
          <p:nvPr/>
        </p:nvSpPr>
        <p:spPr>
          <a:xfrm>
            <a:off x="9176084" y="6081358"/>
            <a:ext cx="675028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850" algn="just">
              <a:buFontTx/>
              <a:buChar char="-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Правовое закрепление особого статуса поселений, которые не входят в состав города/села;</a:t>
            </a:r>
          </a:p>
          <a:p>
            <a:pPr indent="450850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- учет специфики территории;</a:t>
            </a:r>
          </a:p>
          <a:p>
            <a:pPr indent="450850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- устранение неопределенности, упрощает правоприменение таких категорий и др.</a:t>
            </a:r>
          </a:p>
        </p:txBody>
      </p:sp>
      <p:sp>
        <p:nvSpPr>
          <p:cNvPr id="30" name="Oval 80">
            <a:extLst>
              <a:ext uri="{FF2B5EF4-FFF2-40B4-BE49-F238E27FC236}">
                <a16:creationId xmlns:a16="http://schemas.microsoft.com/office/drawing/2014/main" id="{4C1AF4B6-9569-E932-3F94-1BE9FA567484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70376" y="5200136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15">
            <a:extLst>
              <a:ext uri="{FF2B5EF4-FFF2-40B4-BE49-F238E27FC236}">
                <a16:creationId xmlns:a16="http://schemas.microsoft.com/office/drawing/2014/main" id="{B84E7FCB-BB00-5209-C4CB-DDDD6F662659}"/>
              </a:ext>
            </a:extLst>
          </p:cNvPr>
          <p:cNvSpPr/>
          <p:nvPr/>
        </p:nvSpPr>
        <p:spPr>
          <a:xfrm>
            <a:off x="16178527" y="8854313"/>
            <a:ext cx="769188" cy="494862"/>
          </a:xfrm>
          <a:custGeom>
            <a:avLst/>
            <a:gdLst/>
            <a:ahLst/>
            <a:cxnLst/>
            <a:rect l="l" t="t" r="r" b="b"/>
            <a:pathLst>
              <a:path w="967140" h="812800">
                <a:moveTo>
                  <a:pt x="81342" y="0"/>
                </a:moveTo>
                <a:lnTo>
                  <a:pt x="885798" y="0"/>
                </a:lnTo>
                <a:cubicBezTo>
                  <a:pt x="907371" y="0"/>
                  <a:pt x="928061" y="8570"/>
                  <a:pt x="943315" y="23825"/>
                </a:cubicBezTo>
                <a:cubicBezTo>
                  <a:pt x="958570" y="39079"/>
                  <a:pt x="967140" y="59769"/>
                  <a:pt x="967140" y="81342"/>
                </a:cubicBezTo>
                <a:lnTo>
                  <a:pt x="967140" y="731458"/>
                </a:lnTo>
                <a:cubicBezTo>
                  <a:pt x="967140" y="776382"/>
                  <a:pt x="930722" y="812800"/>
                  <a:pt x="885798" y="812800"/>
                </a:cubicBezTo>
                <a:lnTo>
                  <a:pt x="81342" y="812800"/>
                </a:lnTo>
                <a:cubicBezTo>
                  <a:pt x="59769" y="812800"/>
                  <a:pt x="39079" y="804230"/>
                  <a:pt x="23825" y="788975"/>
                </a:cubicBezTo>
                <a:cubicBezTo>
                  <a:pt x="8570" y="773721"/>
                  <a:pt x="0" y="753031"/>
                  <a:pt x="0" y="731458"/>
                </a:cubicBezTo>
                <a:lnTo>
                  <a:pt x="0" y="81342"/>
                </a:lnTo>
                <a:cubicBezTo>
                  <a:pt x="0" y="59769"/>
                  <a:pt x="8570" y="39079"/>
                  <a:pt x="23825" y="23825"/>
                </a:cubicBezTo>
                <a:cubicBezTo>
                  <a:pt x="39079" y="8570"/>
                  <a:pt x="59769" y="0"/>
                  <a:pt x="81342" y="0"/>
                </a:cubicBezTo>
                <a:close/>
              </a:path>
            </a:pathLst>
          </a:custGeom>
          <a:solidFill>
            <a:srgbClr val="004AAD"/>
          </a:solidFill>
        </p:spPr>
      </p:sp>
      <p:sp>
        <p:nvSpPr>
          <p:cNvPr id="31" name="TextBox 17">
            <a:extLst>
              <a:ext uri="{FF2B5EF4-FFF2-40B4-BE49-F238E27FC236}">
                <a16:creationId xmlns:a16="http://schemas.microsoft.com/office/drawing/2014/main" id="{6C10F893-59E8-196E-F3C2-6853C64C8999}"/>
              </a:ext>
            </a:extLst>
          </p:cNvPr>
          <p:cNvSpPr txBox="1"/>
          <p:nvPr/>
        </p:nvSpPr>
        <p:spPr>
          <a:xfrm>
            <a:off x="16341747" y="8974658"/>
            <a:ext cx="442748" cy="240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ts val="205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6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Narrow" panose="020B0004020202020204" pitchFamily="34" charset="0"/>
                <a:ea typeface="Poppins Bold"/>
                <a:cs typeface="Poppins Bold"/>
                <a:sym typeface="Poppins Bold"/>
              </a:rPr>
              <a:t>8</a:t>
            </a:r>
            <a:endParaRPr kumimoji="0" lang="en-US" sz="146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 Narrow" panose="020B0004020202020204" pitchFamily="34" charset="0"/>
              <a:ea typeface="Poppins Bold"/>
              <a:cs typeface="Poppins Bold"/>
              <a:sym typeface="Poppins Bold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B211799-9E56-476D-943D-EC706352DA17}"/>
              </a:ext>
            </a:extLst>
          </p:cNvPr>
          <p:cNvSpPr txBox="1"/>
          <p:nvPr/>
        </p:nvSpPr>
        <p:spPr>
          <a:xfrm>
            <a:off x="9176084" y="5440125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Ожидаемый результат:</a:t>
            </a:r>
          </a:p>
        </p:txBody>
      </p:sp>
    </p:spTree>
    <p:extLst>
      <p:ext uri="{BB962C8B-B14F-4D97-AF65-F5344CB8AC3E}">
        <p14:creationId xmlns:p14="http://schemas.microsoft.com/office/powerpoint/2010/main" val="3638057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AE493-61C1-16A0-FD66-F97370DDC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4">
            <a:extLst>
              <a:ext uri="{FF2B5EF4-FFF2-40B4-BE49-F238E27FC236}">
                <a16:creationId xmlns:a16="http://schemas.microsoft.com/office/drawing/2014/main" id="{1590AE82-74C8-3F0A-68DD-C50FD422389E}"/>
              </a:ext>
            </a:extLst>
          </p:cNvPr>
          <p:cNvSpPr txBox="1">
            <a:spLocks/>
          </p:cNvSpPr>
          <p:nvPr/>
        </p:nvSpPr>
        <p:spPr>
          <a:xfrm>
            <a:off x="14346035" y="250504"/>
            <a:ext cx="372397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ru-RU" altLang="ru-RU" sz="1800" b="1" dirty="0">
              <a:solidFill>
                <a:schemeClr val="tx1"/>
              </a:solidFill>
              <a:latin typeface="Trebuchet MS" panose="020B0603020202020204" pitchFamily="34" charset="0"/>
              <a:ea typeface="Roboto Condensed" panose="02000000000000000000" pitchFamily="2" charset="0"/>
              <a:cs typeface="+mj-cs"/>
            </a:endParaRPr>
          </a:p>
        </p:txBody>
      </p:sp>
      <p:sp>
        <p:nvSpPr>
          <p:cNvPr id="18" name="Title 2">
            <a:extLst>
              <a:ext uri="{FF2B5EF4-FFF2-40B4-BE49-F238E27FC236}">
                <a16:creationId xmlns:a16="http://schemas.microsoft.com/office/drawing/2014/main" id="{A5B1914B-7F2B-1B72-D832-63F6023B6B63}"/>
              </a:ext>
            </a:extLst>
          </p:cNvPr>
          <p:cNvSpPr txBox="1">
            <a:spLocks/>
          </p:cNvSpPr>
          <p:nvPr/>
        </p:nvSpPr>
        <p:spPr>
          <a:xfrm>
            <a:off x="449451" y="335076"/>
            <a:ext cx="16210165" cy="510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73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Законодательные инициативы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74D70A82-3BE8-DEA3-EEFE-1FAA875B9DAB}"/>
              </a:ext>
            </a:extLst>
          </p:cNvPr>
          <p:cNvSpPr/>
          <p:nvPr/>
        </p:nvSpPr>
        <p:spPr>
          <a:xfrm>
            <a:off x="8212905" y="3537831"/>
            <a:ext cx="3797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kk-KZ" kern="100" dirty="0">
              <a:solidFill>
                <a:prstClr val="black"/>
              </a:solidFill>
              <a:latin typeface="Trebuchet MS" panose="020B0603020202020204" pitchFamily="34" charset="0"/>
              <a:cs typeface="Arial"/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B15FDA1F-F11D-171C-A794-367EC431DEA8}"/>
              </a:ext>
            </a:extLst>
          </p:cNvPr>
          <p:cNvCxnSpPr>
            <a:cxnSpLocks/>
          </p:cNvCxnSpPr>
          <p:nvPr/>
        </p:nvCxnSpPr>
        <p:spPr>
          <a:xfrm>
            <a:off x="552881" y="5235829"/>
            <a:ext cx="155213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F25D89F-9DC1-BA72-2DB4-BE11D9032A97}"/>
              </a:ext>
            </a:extLst>
          </p:cNvPr>
          <p:cNvCxnSpPr>
            <a:cxnSpLocks/>
          </p:cNvCxnSpPr>
          <p:nvPr/>
        </p:nvCxnSpPr>
        <p:spPr>
          <a:xfrm flipH="1" flipV="1">
            <a:off x="8128410" y="1215191"/>
            <a:ext cx="84495" cy="79528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73CBD842-BF1A-95EE-2D0F-7BEE94589E86}"/>
              </a:ext>
            </a:extLst>
          </p:cNvPr>
          <p:cNvSpPr txBox="1"/>
          <p:nvPr/>
        </p:nvSpPr>
        <p:spPr>
          <a:xfrm>
            <a:off x="1142436" y="1344181"/>
            <a:ext cx="66540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проблемы:</a:t>
            </a:r>
          </a:p>
          <a:p>
            <a:endParaRPr lang="ru-RU" sz="21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Oval 80">
            <a:extLst>
              <a:ext uri="{FF2B5EF4-FFF2-40B4-BE49-F238E27FC236}">
                <a16:creationId xmlns:a16="http://schemas.microsoft.com/office/drawing/2014/main" id="{C3183933-7E6E-169D-4B3E-D75CB0CD998C}"/>
              </a:ext>
            </a:extLst>
          </p:cNvPr>
          <p:cNvSpPr>
            <a:spLocks noChangeArrowheads="1"/>
          </p:cNvSpPr>
          <p:nvPr/>
        </p:nvSpPr>
        <p:spPr bwMode="gray">
          <a:xfrm>
            <a:off x="0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E87B66E-B351-6584-FA11-8D9224798CF3}"/>
              </a:ext>
            </a:extLst>
          </p:cNvPr>
          <p:cNvSpPr txBox="1"/>
          <p:nvPr/>
        </p:nvSpPr>
        <p:spPr>
          <a:xfrm>
            <a:off x="1142436" y="2051427"/>
            <a:ext cx="67502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Необходимость уточнения правового положения понятия «Представителя Правительства»</a:t>
            </a:r>
            <a:endParaRPr lang="ru-RU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Oval 80">
            <a:extLst>
              <a:ext uri="{FF2B5EF4-FFF2-40B4-BE49-F238E27FC236}">
                <a16:creationId xmlns:a16="http://schemas.microsoft.com/office/drawing/2014/main" id="{2056B886-6DCC-BAA4-AF9C-F460407686AA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27846" y="1117138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3648A1-160C-C54C-9A6C-632DE8FF32FE}"/>
              </a:ext>
            </a:extLst>
          </p:cNvPr>
          <p:cNvSpPr txBox="1"/>
          <p:nvPr/>
        </p:nvSpPr>
        <p:spPr>
          <a:xfrm>
            <a:off x="9176084" y="1344181"/>
            <a:ext cx="69702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причины: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D1C8172-7236-A8A1-CDC2-974AC9E48BB9}"/>
              </a:ext>
            </a:extLst>
          </p:cNvPr>
          <p:cNvSpPr txBox="1"/>
          <p:nvPr/>
        </p:nvSpPr>
        <p:spPr>
          <a:xfrm>
            <a:off x="8570116" y="2138636"/>
            <a:ext cx="7608411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При согласовании схематических карт населенных пунктов с указанием на ней новых границ административно-территориальных единиц, других географических данных периодически возникает вопрос по определению уполномоченного лица, который представляет Правительство.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78891DD-5796-10AA-CE85-53A76E4D421B}"/>
              </a:ext>
            </a:extLst>
          </p:cNvPr>
          <p:cNvSpPr txBox="1"/>
          <p:nvPr/>
        </p:nvSpPr>
        <p:spPr>
          <a:xfrm>
            <a:off x="1142436" y="5413454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решения: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2B1441-890D-A7ED-8C9C-FCC5D55F8670}"/>
              </a:ext>
            </a:extLst>
          </p:cNvPr>
          <p:cNvSpPr txBox="1"/>
          <p:nvPr/>
        </p:nvSpPr>
        <p:spPr>
          <a:xfrm>
            <a:off x="1103092" y="6071367"/>
            <a:ext cx="675028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5113" algn="just"/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Необходимо обозначить представителя Правительства в лице уполномоченных органов в сфере регионального развития, геодезии, картографии и пространственных данных, земельных отношений. </a:t>
            </a:r>
          </a:p>
        </p:txBody>
      </p:sp>
      <p:sp>
        <p:nvSpPr>
          <p:cNvPr id="26" name="Oval 80">
            <a:extLst>
              <a:ext uri="{FF2B5EF4-FFF2-40B4-BE49-F238E27FC236}">
                <a16:creationId xmlns:a16="http://schemas.microsoft.com/office/drawing/2014/main" id="{209F4961-CD1B-8F90-33D9-3657E94C4B0C}"/>
              </a:ext>
            </a:extLst>
          </p:cNvPr>
          <p:cNvSpPr>
            <a:spLocks noChangeArrowheads="1"/>
          </p:cNvSpPr>
          <p:nvPr/>
        </p:nvSpPr>
        <p:spPr bwMode="gray">
          <a:xfrm>
            <a:off x="-27017" y="5355957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3A25599-54E1-423A-1D96-06EC20EF9D1A}"/>
              </a:ext>
            </a:extLst>
          </p:cNvPr>
          <p:cNvSpPr txBox="1"/>
          <p:nvPr/>
        </p:nvSpPr>
        <p:spPr>
          <a:xfrm>
            <a:off x="9176084" y="6081358"/>
            <a:ext cx="675028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позволит более точно координировать проводимую  работу;</a:t>
            </a:r>
          </a:p>
          <a:p>
            <a:pPr marL="342900" indent="-342900" algn="just">
              <a:buFontTx/>
              <a:buChar char="-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снижает  «размывание» ответственности;</a:t>
            </a:r>
          </a:p>
          <a:p>
            <a:pPr marL="342900" indent="-342900" algn="just">
              <a:buFontTx/>
              <a:buChar char="-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отслеживание исполнение норм;</a:t>
            </a:r>
          </a:p>
          <a:p>
            <a:pPr marL="342900" lvl="0" indent="-342900" algn="just">
              <a:buFontTx/>
              <a:buChar char="-"/>
            </a:pPr>
            <a:r>
              <a:rPr lang="ru-RU" altLang="en-US" sz="1900" dirty="0">
                <a:latin typeface="Arial" panose="020B0604020202020204" pitchFamily="34" charset="0"/>
                <a:cs typeface="Arial" panose="020B0604020202020204" pitchFamily="34" charset="0"/>
              </a:rPr>
              <a:t>повышение прозрачности государственного управления, снижение межведомственных разногласий  </a:t>
            </a: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Oval 80">
            <a:extLst>
              <a:ext uri="{FF2B5EF4-FFF2-40B4-BE49-F238E27FC236}">
                <a16:creationId xmlns:a16="http://schemas.microsoft.com/office/drawing/2014/main" id="{4C1AF4B6-9569-E932-3F94-1BE9FA567484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70376" y="5200136"/>
            <a:ext cx="1254511" cy="1055233"/>
          </a:xfrm>
          <a:prstGeom prst="rect">
            <a:avLst/>
          </a:prstGeom>
          <a:noFill/>
          <a:ln w="3175" algn="ctr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kumimoji="0" lang="de-DE" sz="6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Freeform 15">
            <a:extLst>
              <a:ext uri="{FF2B5EF4-FFF2-40B4-BE49-F238E27FC236}">
                <a16:creationId xmlns:a16="http://schemas.microsoft.com/office/drawing/2014/main" id="{B84E7FCB-BB00-5209-C4CB-DDDD6F662659}"/>
              </a:ext>
            </a:extLst>
          </p:cNvPr>
          <p:cNvSpPr/>
          <p:nvPr/>
        </p:nvSpPr>
        <p:spPr>
          <a:xfrm>
            <a:off x="16178527" y="8854313"/>
            <a:ext cx="769188" cy="494862"/>
          </a:xfrm>
          <a:custGeom>
            <a:avLst/>
            <a:gdLst/>
            <a:ahLst/>
            <a:cxnLst/>
            <a:rect l="l" t="t" r="r" b="b"/>
            <a:pathLst>
              <a:path w="967140" h="812800">
                <a:moveTo>
                  <a:pt x="81342" y="0"/>
                </a:moveTo>
                <a:lnTo>
                  <a:pt x="885798" y="0"/>
                </a:lnTo>
                <a:cubicBezTo>
                  <a:pt x="907371" y="0"/>
                  <a:pt x="928061" y="8570"/>
                  <a:pt x="943315" y="23825"/>
                </a:cubicBezTo>
                <a:cubicBezTo>
                  <a:pt x="958570" y="39079"/>
                  <a:pt x="967140" y="59769"/>
                  <a:pt x="967140" y="81342"/>
                </a:cubicBezTo>
                <a:lnTo>
                  <a:pt x="967140" y="731458"/>
                </a:lnTo>
                <a:cubicBezTo>
                  <a:pt x="967140" y="776382"/>
                  <a:pt x="930722" y="812800"/>
                  <a:pt x="885798" y="812800"/>
                </a:cubicBezTo>
                <a:lnTo>
                  <a:pt x="81342" y="812800"/>
                </a:lnTo>
                <a:cubicBezTo>
                  <a:pt x="59769" y="812800"/>
                  <a:pt x="39079" y="804230"/>
                  <a:pt x="23825" y="788975"/>
                </a:cubicBezTo>
                <a:cubicBezTo>
                  <a:pt x="8570" y="773721"/>
                  <a:pt x="0" y="753031"/>
                  <a:pt x="0" y="731458"/>
                </a:cubicBezTo>
                <a:lnTo>
                  <a:pt x="0" y="81342"/>
                </a:lnTo>
                <a:cubicBezTo>
                  <a:pt x="0" y="59769"/>
                  <a:pt x="8570" y="39079"/>
                  <a:pt x="23825" y="23825"/>
                </a:cubicBezTo>
                <a:cubicBezTo>
                  <a:pt x="39079" y="8570"/>
                  <a:pt x="59769" y="0"/>
                  <a:pt x="81342" y="0"/>
                </a:cubicBezTo>
                <a:close/>
              </a:path>
            </a:pathLst>
          </a:custGeom>
          <a:solidFill>
            <a:srgbClr val="004AAD"/>
          </a:solidFill>
        </p:spPr>
      </p:sp>
      <p:sp>
        <p:nvSpPr>
          <p:cNvPr id="31" name="TextBox 17">
            <a:extLst>
              <a:ext uri="{FF2B5EF4-FFF2-40B4-BE49-F238E27FC236}">
                <a16:creationId xmlns:a16="http://schemas.microsoft.com/office/drawing/2014/main" id="{6C10F893-59E8-196E-F3C2-6853C64C8999}"/>
              </a:ext>
            </a:extLst>
          </p:cNvPr>
          <p:cNvSpPr txBox="1"/>
          <p:nvPr/>
        </p:nvSpPr>
        <p:spPr>
          <a:xfrm>
            <a:off x="16341747" y="8974658"/>
            <a:ext cx="442748" cy="240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1371600" rtl="0" eaLnBrk="1" fontAlgn="auto" latinLnBrk="0" hangingPunct="1">
              <a:lnSpc>
                <a:spcPts val="2057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69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Narrow" panose="020B0004020202020204" pitchFamily="34" charset="0"/>
                <a:ea typeface="Poppins Bold"/>
                <a:cs typeface="Poppins Bold"/>
                <a:sym typeface="Poppins Bold"/>
              </a:rPr>
              <a:t>8</a:t>
            </a:r>
            <a:endParaRPr kumimoji="0" lang="en-US" sz="1469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 Narrow" panose="020B0004020202020204" pitchFamily="34" charset="0"/>
              <a:ea typeface="Poppins Bold"/>
              <a:cs typeface="Poppins Bold"/>
              <a:sym typeface="Poppins Bold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B211799-9E56-476D-943D-EC706352DA17}"/>
              </a:ext>
            </a:extLst>
          </p:cNvPr>
          <p:cNvSpPr txBox="1"/>
          <p:nvPr/>
        </p:nvSpPr>
        <p:spPr>
          <a:xfrm>
            <a:off x="9176084" y="5440125"/>
            <a:ext cx="67502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Ожидаемый результат:</a:t>
            </a:r>
          </a:p>
        </p:txBody>
      </p:sp>
    </p:spTree>
    <p:extLst>
      <p:ext uri="{BB962C8B-B14F-4D97-AF65-F5344CB8AC3E}">
        <p14:creationId xmlns:p14="http://schemas.microsoft.com/office/powerpoint/2010/main" val="28139512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11898</TotalTime>
  <Words>1582</Words>
  <Application>Microsoft Office PowerPoint</Application>
  <PresentationFormat>Произвольный</PresentationFormat>
  <Paragraphs>215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Aptos Narrow</vt:lpstr>
      <vt:lpstr>Arial</vt:lpstr>
      <vt:lpstr>Arial Black KZ</vt:lpstr>
      <vt:lpstr>Calibri</vt:lpstr>
      <vt:lpstr>Calibri Light</vt:lpstr>
      <vt:lpstr>Trebuchet MS</vt:lpstr>
      <vt:lpstr>Wingdings</vt:lpstr>
      <vt:lpstr>Тема Office</vt:lpstr>
      <vt:lpstr>Презентация PowerPoint</vt:lpstr>
      <vt:lpstr>Презентация PowerPoint</vt:lpstr>
      <vt:lpstr>ОСНОВНЫЕ НОВЕЛЛЫ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Timur K. Kuandykov</dc:creator>
  <cp:lastModifiedBy>User</cp:lastModifiedBy>
  <cp:revision>3850</cp:revision>
  <cp:lastPrinted>2025-09-24T12:51:31Z</cp:lastPrinted>
  <dcterms:created xsi:type="dcterms:W3CDTF">2018-09-10T09:59:27Z</dcterms:created>
  <dcterms:modified xsi:type="dcterms:W3CDTF">2026-04-01T07:48:17Z</dcterms:modified>
</cp:coreProperties>
</file>